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7"/>
  </p:notesMasterIdLst>
  <p:sldIdLst>
    <p:sldId id="256" r:id="rId2"/>
    <p:sldId id="403" r:id="rId3"/>
    <p:sldId id="336" r:id="rId4"/>
    <p:sldId id="275" r:id="rId5"/>
    <p:sldId id="470" r:id="rId6"/>
    <p:sldId id="439" r:id="rId7"/>
    <p:sldId id="440" r:id="rId8"/>
    <p:sldId id="257" r:id="rId9"/>
    <p:sldId id="276" r:id="rId10"/>
    <p:sldId id="310" r:id="rId11"/>
    <p:sldId id="443" r:id="rId12"/>
    <p:sldId id="442" r:id="rId13"/>
    <p:sldId id="479" r:id="rId14"/>
    <p:sldId id="260" r:id="rId15"/>
    <p:sldId id="261" r:id="rId16"/>
    <p:sldId id="466" r:id="rId17"/>
    <p:sldId id="483" r:id="rId18"/>
    <p:sldId id="472" r:id="rId19"/>
    <p:sldId id="473" r:id="rId20"/>
    <p:sldId id="474" r:id="rId21"/>
    <p:sldId id="467" r:id="rId22"/>
    <p:sldId id="262" r:id="rId23"/>
    <p:sldId id="475" r:id="rId24"/>
    <p:sldId id="459" r:id="rId25"/>
    <p:sldId id="476" r:id="rId26"/>
    <p:sldId id="477" r:id="rId27"/>
    <p:sldId id="478" r:id="rId28"/>
    <p:sldId id="454" r:id="rId29"/>
    <p:sldId id="311" r:id="rId30"/>
    <p:sldId id="390" r:id="rId31"/>
    <p:sldId id="468" r:id="rId32"/>
    <p:sldId id="441" r:id="rId33"/>
    <p:sldId id="455" r:id="rId34"/>
    <p:sldId id="481" r:id="rId35"/>
    <p:sldId id="48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97"/>
    <p:restoredTop sz="88815" autoAdjust="0"/>
  </p:normalViewPr>
  <p:slideViewPr>
    <p:cSldViewPr snapToGrid="0" snapToObjects="1">
      <p:cViewPr varScale="1">
        <p:scale>
          <a:sx n="116" d="100"/>
          <a:sy n="116" d="100"/>
        </p:scale>
        <p:origin x="12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7/14/20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block, we’ll dive deeper into one or the main generators of knowledge and understanding in data analysis: visualization.</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051115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R Markdown is a tool that facilitates programming in R and integrating documentation in the same place you are programming</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912944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created your first markdown document!</a:t>
            </a:r>
          </a:p>
          <a:p>
            <a:r>
              <a:rPr lang="en-US" dirty="0"/>
              <a:t>Let’s jump back to the file and take a closer look at the components</a:t>
            </a:r>
          </a:p>
          <a:p>
            <a:r>
              <a:rPr lang="en-US" dirty="0"/>
              <a:t>When you open a new document </a:t>
            </a:r>
            <a:r>
              <a:rPr lang="en-US" dirty="0" err="1"/>
              <a:t>Rstudio</a:t>
            </a:r>
            <a:r>
              <a:rPr lang="en-US" dirty="0"/>
              <a:t> auto-generated a header section that has the metadata you provided</a:t>
            </a:r>
          </a:p>
          <a:p>
            <a:r>
              <a:rPr lang="en-US" dirty="0"/>
              <a:t>This controls the output – if you decide to change the title, for example, you can modify here and the output document will be changed</a:t>
            </a:r>
          </a:p>
        </p:txBody>
      </p:sp>
      <p:sp>
        <p:nvSpPr>
          <p:cNvPr id="4" name="Slide Number Placeholder 3"/>
          <p:cNvSpPr>
            <a:spLocks noGrp="1"/>
          </p:cNvSpPr>
          <p:nvPr>
            <p:ph type="sldNum" sz="quarter" idx="5"/>
          </p:nvPr>
        </p:nvSpPr>
        <p:spPr/>
        <p:txBody>
          <a:bodyPr/>
          <a:lstStyle/>
          <a:p>
            <a:fld id="{1FCC21F6-288D-5A4B-ACA3-285287681776}" type="slidenum">
              <a:rPr lang="en-US" smtClean="0"/>
              <a:t>14</a:t>
            </a:fld>
            <a:endParaRPr lang="en-US"/>
          </a:p>
        </p:txBody>
      </p:sp>
    </p:spTree>
    <p:extLst>
      <p:ext uri="{BB962C8B-B14F-4D97-AF65-F5344CB8AC3E}">
        <p14:creationId xmlns:p14="http://schemas.microsoft.com/office/powerpoint/2010/main" val="3911474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component of the file is the text</a:t>
            </a:r>
          </a:p>
          <a:p>
            <a:r>
              <a:rPr lang="en-US" dirty="0"/>
              <a:t>These are the white background areas and are intended to hold your non-programming text to explain an analysis, for example</a:t>
            </a:r>
          </a:p>
          <a:p>
            <a:r>
              <a:rPr lang="en-US" dirty="0"/>
              <a:t>Distinct from a document editor like Microsoft Word in that there is no point and click formatting</a:t>
            </a:r>
          </a:p>
          <a:p>
            <a:r>
              <a:rPr lang="en-US" dirty="0"/>
              <a:t>But it can parse Markdown, a lightweight markup language that is pretty easy to learn</a:t>
            </a:r>
          </a:p>
          <a:p>
            <a:r>
              <a:rPr lang="en-US" dirty="0"/>
              <a:t>Here are a few nuggets on formatting on this slide</a:t>
            </a:r>
          </a:p>
        </p:txBody>
      </p:sp>
      <p:sp>
        <p:nvSpPr>
          <p:cNvPr id="4" name="Slide Number Placeholder 3"/>
          <p:cNvSpPr>
            <a:spLocks noGrp="1"/>
          </p:cNvSpPr>
          <p:nvPr>
            <p:ph type="sldNum" sz="quarter" idx="5"/>
          </p:nvPr>
        </p:nvSpPr>
        <p:spPr/>
        <p:txBody>
          <a:bodyPr/>
          <a:lstStyle/>
          <a:p>
            <a:fld id="{1FCC21F6-288D-5A4B-ACA3-285287681776}" type="slidenum">
              <a:rPr lang="en-US" smtClean="0"/>
              <a:t>15</a:t>
            </a:fld>
            <a:endParaRPr lang="en-US"/>
          </a:p>
        </p:txBody>
      </p:sp>
    </p:spTree>
    <p:extLst>
      <p:ext uri="{BB962C8B-B14F-4D97-AF65-F5344CB8AC3E}">
        <p14:creationId xmlns:p14="http://schemas.microsoft.com/office/powerpoint/2010/main" val="1639123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R Markdown cheat sheet that includes most of the Markdown syntax in one place</a:t>
            </a:r>
          </a:p>
        </p:txBody>
      </p:sp>
      <p:sp>
        <p:nvSpPr>
          <p:cNvPr id="4" name="Slide Number Placeholder 3"/>
          <p:cNvSpPr>
            <a:spLocks noGrp="1"/>
          </p:cNvSpPr>
          <p:nvPr>
            <p:ph type="sldNum" sz="quarter" idx="5"/>
          </p:nvPr>
        </p:nvSpPr>
        <p:spPr/>
        <p:txBody>
          <a:bodyPr/>
          <a:lstStyle/>
          <a:p>
            <a:fld id="{1FCC21F6-288D-5A4B-ACA3-285287681776}" type="slidenum">
              <a:rPr lang="en-US" smtClean="0"/>
              <a:t>16</a:t>
            </a:fld>
            <a:endParaRPr lang="en-US"/>
          </a:p>
        </p:txBody>
      </p:sp>
    </p:spTree>
    <p:extLst>
      <p:ext uri="{BB962C8B-B14F-4D97-AF65-F5344CB8AC3E}">
        <p14:creationId xmlns:p14="http://schemas.microsoft.com/office/powerpoint/2010/main" val="3302736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a little markdown</a:t>
            </a:r>
          </a:p>
          <a:p>
            <a:endParaRPr lang="en-US" dirty="0"/>
          </a:p>
          <a:p>
            <a:r>
              <a:rPr lang="en-US" dirty="0"/>
              <a:t>In practice what I’ve asked you to do is redundant since you can include this info in the header but it is good practice</a:t>
            </a:r>
          </a:p>
        </p:txBody>
      </p:sp>
      <p:sp>
        <p:nvSpPr>
          <p:cNvPr id="4" name="Slide Number Placeholder 3"/>
          <p:cNvSpPr>
            <a:spLocks noGrp="1"/>
          </p:cNvSpPr>
          <p:nvPr>
            <p:ph type="sldNum" sz="quarter" idx="5"/>
          </p:nvPr>
        </p:nvSpPr>
        <p:spPr/>
        <p:txBody>
          <a:bodyPr/>
          <a:lstStyle/>
          <a:p>
            <a:fld id="{1FCC21F6-288D-5A4B-ACA3-285287681776}" type="slidenum">
              <a:rPr lang="en-US" smtClean="0"/>
              <a:t>17</a:t>
            </a:fld>
            <a:endParaRPr lang="en-US"/>
          </a:p>
        </p:txBody>
      </p:sp>
    </p:spTree>
    <p:extLst>
      <p:ext uri="{BB962C8B-B14F-4D97-AF65-F5344CB8AC3E}">
        <p14:creationId xmlns:p14="http://schemas.microsoft.com/office/powerpoint/2010/main" val="2131533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19</a:t>
            </a:fld>
            <a:endParaRPr lang="en-US"/>
          </a:p>
        </p:txBody>
      </p:sp>
    </p:spTree>
    <p:extLst>
      <p:ext uri="{BB962C8B-B14F-4D97-AF65-F5344CB8AC3E}">
        <p14:creationId xmlns:p14="http://schemas.microsoft.com/office/powerpoint/2010/main" val="3615551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a little markdown</a:t>
            </a:r>
          </a:p>
          <a:p>
            <a:endParaRPr lang="en-US" dirty="0"/>
          </a:p>
          <a:p>
            <a:r>
              <a:rPr lang="en-US" dirty="0"/>
              <a:t>In practice what I’ve asked you to do is redundant since you can include this info in the header but it is good practice</a:t>
            </a:r>
          </a:p>
        </p:txBody>
      </p:sp>
      <p:sp>
        <p:nvSpPr>
          <p:cNvPr id="4" name="Slide Number Placeholder 3"/>
          <p:cNvSpPr>
            <a:spLocks noGrp="1"/>
          </p:cNvSpPr>
          <p:nvPr>
            <p:ph type="sldNum" sz="quarter" idx="5"/>
          </p:nvPr>
        </p:nvSpPr>
        <p:spPr/>
        <p:txBody>
          <a:bodyPr/>
          <a:lstStyle/>
          <a:p>
            <a:fld id="{1FCC21F6-288D-5A4B-ACA3-285287681776}" type="slidenum">
              <a:rPr lang="en-US" smtClean="0"/>
              <a:t>21</a:t>
            </a:fld>
            <a:endParaRPr lang="en-US"/>
          </a:p>
        </p:txBody>
      </p:sp>
    </p:spTree>
    <p:extLst>
      <p:ext uri="{BB962C8B-B14F-4D97-AF65-F5344CB8AC3E}">
        <p14:creationId xmlns:p14="http://schemas.microsoft.com/office/powerpoint/2010/main" val="1055665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22</a:t>
            </a:fld>
            <a:endParaRPr lang="en-US"/>
          </a:p>
        </p:txBody>
      </p:sp>
    </p:spTree>
    <p:extLst>
      <p:ext uri="{BB962C8B-B14F-4D97-AF65-F5344CB8AC3E}">
        <p14:creationId xmlns:p14="http://schemas.microsoft.com/office/powerpoint/2010/main" val="1048762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Annoying to type 3 backticks every time you want to insert a chunk so let’s walk through doing this with the </a:t>
            </a:r>
            <a:r>
              <a:rPr lang="en-US" dirty="0" err="1"/>
              <a:t>Rstudio</a:t>
            </a:r>
            <a:r>
              <a:rPr lang="en-US" dirty="0"/>
              <a:t> editor</a:t>
            </a:r>
          </a:p>
        </p:txBody>
      </p:sp>
      <p:sp>
        <p:nvSpPr>
          <p:cNvPr id="4" name="Slide Number Placeholder 3"/>
          <p:cNvSpPr>
            <a:spLocks noGrp="1"/>
          </p:cNvSpPr>
          <p:nvPr>
            <p:ph type="sldNum" sz="quarter" idx="5"/>
          </p:nvPr>
        </p:nvSpPr>
        <p:spPr/>
        <p:txBody>
          <a:bodyPr/>
          <a:lstStyle/>
          <a:p>
            <a:fld id="{1FCC21F6-288D-5A4B-ACA3-285287681776}" type="slidenum">
              <a:rPr lang="en-US" smtClean="0"/>
              <a:t>24</a:t>
            </a:fld>
            <a:endParaRPr lang="en-US"/>
          </a:p>
        </p:txBody>
      </p:sp>
    </p:spTree>
    <p:extLst>
      <p:ext uri="{BB962C8B-B14F-4D97-AF65-F5344CB8AC3E}">
        <p14:creationId xmlns:p14="http://schemas.microsoft.com/office/powerpoint/2010/main" val="797018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26</a:t>
            </a:fld>
            <a:endParaRPr lang="en-US"/>
          </a:p>
        </p:txBody>
      </p:sp>
    </p:spTree>
    <p:extLst>
      <p:ext uri="{BB962C8B-B14F-4D97-AF65-F5344CB8AC3E}">
        <p14:creationId xmlns:p14="http://schemas.microsoft.com/office/powerpoint/2010/main" val="3634773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Now that you’ve learned to create some basic plots that can be embedded into your R Markdown document we’ll wrap up experimenting with other document types</a:t>
            </a:r>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670526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name code chunks but you don’t have to</a:t>
            </a:r>
          </a:p>
          <a:p>
            <a:r>
              <a:rPr lang="en-US" dirty="0"/>
              <a:t>Why might you want to?</a:t>
            </a:r>
          </a:p>
        </p:txBody>
      </p:sp>
      <p:sp>
        <p:nvSpPr>
          <p:cNvPr id="4" name="Slide Number Placeholder 3"/>
          <p:cNvSpPr>
            <a:spLocks noGrp="1"/>
          </p:cNvSpPr>
          <p:nvPr>
            <p:ph type="sldNum" sz="quarter" idx="5"/>
          </p:nvPr>
        </p:nvSpPr>
        <p:spPr/>
        <p:txBody>
          <a:bodyPr/>
          <a:lstStyle/>
          <a:p>
            <a:fld id="{1FCC21F6-288D-5A4B-ACA3-285287681776}" type="slidenum">
              <a:rPr lang="en-US" smtClean="0"/>
              <a:t>29</a:t>
            </a:fld>
            <a:endParaRPr lang="en-US"/>
          </a:p>
        </p:txBody>
      </p:sp>
    </p:spTree>
    <p:extLst>
      <p:ext uri="{BB962C8B-B14F-4D97-AF65-F5344CB8AC3E}">
        <p14:creationId xmlns:p14="http://schemas.microsoft.com/office/powerpoint/2010/main" val="1894137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159931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31</a:t>
            </a:fld>
            <a:endParaRPr lang="en-US"/>
          </a:p>
        </p:txBody>
      </p:sp>
    </p:spTree>
    <p:extLst>
      <p:ext uri="{BB962C8B-B14F-4D97-AF65-F5344CB8AC3E}">
        <p14:creationId xmlns:p14="http://schemas.microsoft.com/office/powerpoint/2010/main" val="1439862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32</a:t>
            </a:fld>
            <a:endParaRPr lang="en-US"/>
          </a:p>
        </p:txBody>
      </p:sp>
    </p:spTree>
    <p:extLst>
      <p:ext uri="{BB962C8B-B14F-4D97-AF65-F5344CB8AC3E}">
        <p14:creationId xmlns:p14="http://schemas.microsoft.com/office/powerpoint/2010/main" val="3262859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591569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refer to R for Data Science, a free text available online frequently</a:t>
            </a:r>
          </a:p>
          <a:p>
            <a:r>
              <a:rPr lang="en-US" dirty="0"/>
              <a:t>Provide a nice model for the typical process of analyzing data to communicate</a:t>
            </a:r>
          </a:p>
          <a:p>
            <a:r>
              <a:rPr lang="en-US" dirty="0"/>
              <a:t>Focus for this hour is the machinery that allows us to capture this whole process in a way that is reproducible and also can communicate to others</a:t>
            </a:r>
          </a:p>
        </p:txBody>
      </p:sp>
      <p:sp>
        <p:nvSpPr>
          <p:cNvPr id="4" name="Slide Number Placeholder 3"/>
          <p:cNvSpPr>
            <a:spLocks noGrp="1"/>
          </p:cNvSpPr>
          <p:nvPr>
            <p:ph type="sldNum" sz="quarter" idx="5"/>
          </p:nvPr>
        </p:nvSpPr>
        <p:spPr/>
        <p:txBody>
          <a:bodyPr/>
          <a:lstStyle/>
          <a:p>
            <a:fld id="{1FCC21F6-288D-5A4B-ACA3-285287681776}" type="slidenum">
              <a:rPr lang="en-US" smtClean="0"/>
              <a:t>4</a:t>
            </a:fld>
            <a:endParaRPr lang="en-US"/>
          </a:p>
        </p:txBody>
      </p:sp>
    </p:spTree>
    <p:extLst>
      <p:ext uri="{BB962C8B-B14F-4D97-AF65-F5344CB8AC3E}">
        <p14:creationId xmlns:p14="http://schemas.microsoft.com/office/powerpoint/2010/main" val="4102214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of learning the skills we’re teaching today isn’t strictly research</a:t>
            </a:r>
          </a:p>
          <a:p>
            <a:r>
              <a:rPr lang="en-US" dirty="0"/>
              <a:t>But we should define 2 terms frequently discussed in the research world: </a:t>
            </a:r>
            <a:r>
              <a:rPr lang="en-US" baseline="0" dirty="0"/>
              <a:t>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a:t>
            </a:r>
            <a:r>
              <a:rPr lang="en-US" dirty="0" err="1"/>
              <a:t>couse</a:t>
            </a:r>
            <a:r>
              <a:rPr lang="en-US" dirty="0"/>
              <a:t> but we probably have a fair number of clinicians</a:t>
            </a:r>
          </a:p>
          <a:p>
            <a:r>
              <a:rPr lang="en-US" dirty="0"/>
              <a:t>Let’s talk about a case</a:t>
            </a:r>
          </a:p>
        </p:txBody>
      </p:sp>
      <p:sp>
        <p:nvSpPr>
          <p:cNvPr id="4" name="Slide Number Placeholder 3"/>
          <p:cNvSpPr>
            <a:spLocks noGrp="1"/>
          </p:cNvSpPr>
          <p:nvPr>
            <p:ph type="sldNum" sz="quarter" idx="5"/>
          </p:nvPr>
        </p:nvSpPr>
        <p:spPr/>
        <p:txBody>
          <a:bodyPr/>
          <a:lstStyle/>
          <a:p>
            <a:fld id="{1FCC21F6-288D-5A4B-ACA3-285287681776}" type="slidenum">
              <a:rPr lang="en-US" smtClean="0"/>
              <a:t>8</a:t>
            </a:fld>
            <a:endParaRPr lang="en-US"/>
          </a:p>
        </p:txBody>
      </p:sp>
    </p:spTree>
    <p:extLst>
      <p:ext uri="{BB962C8B-B14F-4D97-AF65-F5344CB8AC3E}">
        <p14:creationId xmlns:p14="http://schemas.microsoft.com/office/powerpoint/2010/main" val="2233726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widespread use of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10</a:t>
            </a:fld>
            <a:endParaRPr lang="en-US"/>
          </a:p>
        </p:txBody>
      </p:sp>
    </p:spTree>
    <p:extLst>
      <p:ext uri="{BB962C8B-B14F-4D97-AF65-F5344CB8AC3E}">
        <p14:creationId xmlns:p14="http://schemas.microsoft.com/office/powerpoint/2010/main" val="2522434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11</a:t>
            </a:fld>
            <a:endParaRPr lang="en-US"/>
          </a:p>
        </p:txBody>
      </p:sp>
    </p:spTree>
    <p:extLst>
      <p:ext uri="{BB962C8B-B14F-4D97-AF65-F5344CB8AC3E}">
        <p14:creationId xmlns:p14="http://schemas.microsoft.com/office/powerpoint/2010/main" val="4179585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27B86DA-473B-7D4E-A64D-E12C9062E5C9}" type="datetime1">
              <a:rPr lang="en-US" smtClean="0"/>
              <a:t>7/14/20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03F3449C-5FF8-9B40-B1BD-60025C0A4D05}" type="datetime1">
              <a:rPr lang="en-US" smtClean="0"/>
              <a:t>7/14/20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EE19B34E-C946-C641-8779-16E5E24BB877}" type="datetime1">
              <a:rPr lang="en-US" smtClean="0"/>
              <a:t>7/14/20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E4F77C-47AC-CD44-B703-55850A3E2131}" type="datetime1">
              <a:rPr lang="en-US" smtClean="0"/>
              <a:t>7/14/20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A7F072-9039-994A-8792-FD3BCF690B55}" type="datetime1">
              <a:rPr lang="en-US" smtClean="0"/>
              <a:t>7/14/20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4C9B48-2A38-274A-A15B-3BD4937EBD36}" type="datetime1">
              <a:rPr lang="en-US" smtClean="0"/>
              <a:t>7/14/20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CC8A52-2B0D-3B49-9541-F8806878DBD1}" type="datetime1">
              <a:rPr lang="en-US" smtClean="0"/>
              <a:t>7/14/20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E0B7EB-F0F3-674B-964B-FAA453C51749}" type="datetime1">
              <a:rPr lang="en-US" smtClean="0"/>
              <a:t>7/14/20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82A8C7D-A813-1044-A2FE-3F1CF0AA556E}" type="datetime1">
              <a:rPr lang="en-US" smtClean="0"/>
              <a:t>7/14/20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D92053-098F-454C-B7CB-8A3635B1DD46}" type="datetime1">
              <a:rPr lang="en-US" smtClean="0"/>
              <a:t>7/14/20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FE911E-69B4-8243-9A56-91F35F46597A}" type="datetime1">
              <a:rPr lang="en-US" smtClean="0"/>
              <a:t>7/14/20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6A3E39-49B0-2741-B822-EE76AFE05621}" type="datetime1">
              <a:rPr lang="en-US" smtClean="0"/>
              <a:t>7/14/20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001B4E-F244-164F-B58F-D55422794759}" type="datetime1">
              <a:rPr lang="en-US" smtClean="0"/>
              <a:t>7/14/20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6C4F45-520B-4A48-A8AB-37E5F326665F}" type="datetime1">
              <a:rPr lang="en-US" smtClean="0"/>
              <a:t>7/14/20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294C3A7-783D-884F-A791-4FDE87B5D9D3}" type="datetime1">
              <a:rPr lang="en-US" smtClean="0"/>
              <a:t>7/14/20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89083C9-FA8F-594E-BE82-F0C5D0B0B67C}" type="datetime1">
              <a:rPr lang="en-US" smtClean="0"/>
              <a:t>7/14/20</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www.rstudio.com/wp-content/uploads/2015/02/rmarkdown-cheatsheet.pdf"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4960136"/>
            <a:ext cx="7772400" cy="1766127"/>
          </a:xfrm>
        </p:spPr>
        <p:txBody>
          <a:bodyPr>
            <a:normAutofit/>
          </a:bodyPr>
          <a:lstStyle/>
          <a:p>
            <a:r>
              <a:rPr lang="en-US" b="1" dirty="0"/>
              <a:t>Reproducible Reporting</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dirty="0"/>
              <a:t>Session 2</a:t>
            </a:r>
            <a:endParaRPr lang="en-US" sz="2800" b="1" dirty="0"/>
          </a:p>
          <a:p>
            <a:r>
              <a:rPr lang="en-US" sz="2800" b="1" dirty="0"/>
              <a:t>Patrick Mathias</a:t>
            </a:r>
            <a:endParaRPr lang="en-US" sz="2000" b="1" dirty="0"/>
          </a:p>
          <a:p>
            <a:r>
              <a:rPr lang="en-US" sz="2400" dirty="0"/>
              <a:t>July 16, 2020</a:t>
            </a:r>
            <a:endParaRPr lang="en-US" dirty="0"/>
          </a:p>
        </p:txBody>
      </p:sp>
      <p:sp>
        <p:nvSpPr>
          <p:cNvPr id="2" name="Slide Number Placeholder 1">
            <a:extLst>
              <a:ext uri="{FF2B5EF4-FFF2-40B4-BE49-F238E27FC236}">
                <a16:creationId xmlns:a16="http://schemas.microsoft.com/office/drawing/2014/main" id="{5E7BC2E5-7DCE-184A-A396-2E7454659A62}"/>
              </a:ext>
            </a:extLst>
          </p:cNvPr>
          <p:cNvSpPr>
            <a:spLocks noGrp="1"/>
          </p:cNvSpPr>
          <p:nvPr>
            <p:ph type="sldNum" sz="quarter" idx="12"/>
          </p:nvPr>
        </p:nvSpPr>
        <p:spPr/>
        <p:txBody>
          <a:bodyPr/>
          <a:lstStyle/>
          <a:p>
            <a:fld id="{FBFEA71B-C421-F54F-A3C7-C1F2690B2CD4}" type="slidenum">
              <a:rPr lang="en-US" smtClean="0"/>
              <a:t>1</a:t>
            </a:fld>
            <a:endParaRPr lang="en-US"/>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
        <p:nvSpPr>
          <p:cNvPr id="3" name="Slide Number Placeholder 2">
            <a:extLst>
              <a:ext uri="{FF2B5EF4-FFF2-40B4-BE49-F238E27FC236}">
                <a16:creationId xmlns:a16="http://schemas.microsoft.com/office/drawing/2014/main" id="{FF6272BE-68FF-D844-A90C-90676A5AD047}"/>
              </a:ext>
            </a:extLst>
          </p:cNvPr>
          <p:cNvSpPr>
            <a:spLocks noGrp="1"/>
          </p:cNvSpPr>
          <p:nvPr>
            <p:ph type="sldNum" sz="quarter" idx="12"/>
          </p:nvPr>
        </p:nvSpPr>
        <p:spPr/>
        <p:txBody>
          <a:bodyPr/>
          <a:lstStyle/>
          <a:p>
            <a:fld id="{FBFEA71B-C421-F54F-A3C7-C1F2690B2CD4}" type="slidenum">
              <a:rPr lang="en-US" smtClean="0"/>
              <a:t>10</a:t>
            </a:fld>
            <a:endParaRPr lang="en-US"/>
          </a:p>
        </p:txBody>
      </p:sp>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
        <p:nvSpPr>
          <p:cNvPr id="4" name="Slide Number Placeholder 3">
            <a:extLst>
              <a:ext uri="{FF2B5EF4-FFF2-40B4-BE49-F238E27FC236}">
                <a16:creationId xmlns:a16="http://schemas.microsoft.com/office/drawing/2014/main" id="{DC6CA7C0-6514-B547-8692-87E5D2D0D6AF}"/>
              </a:ext>
            </a:extLst>
          </p:cNvPr>
          <p:cNvSpPr>
            <a:spLocks noGrp="1"/>
          </p:cNvSpPr>
          <p:nvPr>
            <p:ph type="sldNum" sz="quarter" idx="12"/>
          </p:nvPr>
        </p:nvSpPr>
        <p:spPr/>
        <p:txBody>
          <a:bodyPr/>
          <a:lstStyle/>
          <a:p>
            <a:fld id="{FBFEA71B-C421-F54F-A3C7-C1F2690B2CD4}" type="slidenum">
              <a:rPr lang="en-US" smtClean="0"/>
              <a:t>11</a:t>
            </a:fld>
            <a:endParaRPr lang="en-US"/>
          </a:p>
        </p:txBody>
      </p:sp>
    </p:spTree>
    <p:extLst>
      <p:ext uri="{BB962C8B-B14F-4D97-AF65-F5344CB8AC3E}">
        <p14:creationId xmlns:p14="http://schemas.microsoft.com/office/powerpoint/2010/main" val="3145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EE8E093-5BDC-435A-B0AC-17A94F22A540}"/>
              </a:ext>
            </a:extLst>
          </p:cNvPr>
          <p:cNvPicPr>
            <a:picLocks noChangeAspect="1"/>
          </p:cNvPicPr>
          <p:nvPr/>
        </p:nvPicPr>
        <p:blipFill rotWithShape="1">
          <a:blip r:embed="rId2"/>
          <a:srcRect t="7431"/>
          <a:stretch/>
        </p:blipFill>
        <p:spPr>
          <a:xfrm>
            <a:off x="2314532" y="250521"/>
            <a:ext cx="7135199" cy="6098626"/>
          </a:xfrm>
          <a:prstGeom prst="rect">
            <a:avLst/>
          </a:prstGeom>
        </p:spPr>
      </p:pic>
      <p:grpSp>
        <p:nvGrpSpPr>
          <p:cNvPr id="15" name="Group 14">
            <a:extLst>
              <a:ext uri="{FF2B5EF4-FFF2-40B4-BE49-F238E27FC236}">
                <a16:creationId xmlns:a16="http://schemas.microsoft.com/office/drawing/2014/main" id="{57049B02-CF56-425C-AC58-7930FA12DCAE}"/>
              </a:ext>
            </a:extLst>
          </p:cNvPr>
          <p:cNvGrpSpPr/>
          <p:nvPr/>
        </p:nvGrpSpPr>
        <p:grpSpPr>
          <a:xfrm>
            <a:off x="2766087" y="5312812"/>
            <a:ext cx="6999733" cy="914400"/>
            <a:chOff x="2991555" y="5676066"/>
            <a:chExt cx="6999733" cy="914400"/>
          </a:xfrm>
        </p:grpSpPr>
        <p:sp>
          <p:nvSpPr>
            <p:cNvPr id="9" name="TextBox 8">
              <a:extLst>
                <a:ext uri="{FF2B5EF4-FFF2-40B4-BE49-F238E27FC236}">
                  <a16:creationId xmlns:a16="http://schemas.microsoft.com/office/drawing/2014/main" id="{21D817F7-DDB2-4086-9FC7-E9E6470C0AA4}"/>
                </a:ext>
              </a:extLst>
            </p:cNvPr>
            <p:cNvSpPr txBox="1"/>
            <p:nvPr/>
          </p:nvSpPr>
          <p:spPr>
            <a:xfrm>
              <a:off x="7936710" y="5871656"/>
              <a:ext cx="2054578" cy="523220"/>
            </a:xfrm>
            <a:prstGeom prst="rect">
              <a:avLst/>
            </a:prstGeom>
            <a:noFill/>
          </p:spPr>
          <p:txBody>
            <a:bodyPr wrap="square" rtlCol="0">
              <a:spAutoFit/>
            </a:bodyPr>
            <a:lstStyle/>
            <a:p>
              <a:r>
                <a:rPr lang="en-US" sz="2800" dirty="0"/>
                <a:t>Text</a:t>
              </a:r>
            </a:p>
          </p:txBody>
        </p:sp>
        <p:sp>
          <p:nvSpPr>
            <p:cNvPr id="10" name="Rectangle: Rounded Corners 9">
              <a:extLst>
                <a:ext uri="{FF2B5EF4-FFF2-40B4-BE49-F238E27FC236}">
                  <a16:creationId xmlns:a16="http://schemas.microsoft.com/office/drawing/2014/main" id="{7CF16E3E-47A3-418A-8D69-E95911D96853}"/>
                </a:ext>
              </a:extLst>
            </p:cNvPr>
            <p:cNvSpPr/>
            <p:nvPr/>
          </p:nvSpPr>
          <p:spPr>
            <a:xfrm>
              <a:off x="2991555" y="5676066"/>
              <a:ext cx="4753244" cy="91440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90A00B9-9F9D-4B53-85AB-14CE473DCE36}"/>
              </a:ext>
            </a:extLst>
          </p:cNvPr>
          <p:cNvGrpSpPr/>
          <p:nvPr/>
        </p:nvGrpSpPr>
        <p:grpSpPr>
          <a:xfrm>
            <a:off x="2766087" y="1380878"/>
            <a:ext cx="6096001" cy="1044224"/>
            <a:chOff x="2991555" y="1744132"/>
            <a:chExt cx="6096001" cy="1044224"/>
          </a:xfrm>
        </p:grpSpPr>
        <p:sp>
          <p:nvSpPr>
            <p:cNvPr id="6" name="TextBox 5">
              <a:extLst>
                <a:ext uri="{FF2B5EF4-FFF2-40B4-BE49-F238E27FC236}">
                  <a16:creationId xmlns:a16="http://schemas.microsoft.com/office/drawing/2014/main" id="{4F3E0377-477F-4804-80F2-D7E853E9F01F}"/>
                </a:ext>
              </a:extLst>
            </p:cNvPr>
            <p:cNvSpPr txBox="1"/>
            <p:nvPr/>
          </p:nvSpPr>
          <p:spPr>
            <a:xfrm>
              <a:off x="7032978" y="1939722"/>
              <a:ext cx="2054578" cy="523220"/>
            </a:xfrm>
            <a:prstGeom prst="rect">
              <a:avLst/>
            </a:prstGeom>
            <a:noFill/>
          </p:spPr>
          <p:txBody>
            <a:bodyPr wrap="square" rtlCol="0">
              <a:spAutoFit/>
            </a:bodyPr>
            <a:lstStyle/>
            <a:p>
              <a:r>
                <a:rPr lang="en-US" sz="2800" dirty="0"/>
                <a:t>Header</a:t>
              </a:r>
            </a:p>
          </p:txBody>
        </p:sp>
        <p:sp>
          <p:nvSpPr>
            <p:cNvPr id="11" name="Rectangle: Rounded Corners 10">
              <a:extLst>
                <a:ext uri="{FF2B5EF4-FFF2-40B4-BE49-F238E27FC236}">
                  <a16:creationId xmlns:a16="http://schemas.microsoft.com/office/drawing/2014/main" id="{B6FB8276-50AC-4A03-84CB-908670C50487}"/>
                </a:ext>
              </a:extLst>
            </p:cNvPr>
            <p:cNvSpPr/>
            <p:nvPr/>
          </p:nvSpPr>
          <p:spPr>
            <a:xfrm>
              <a:off x="2991555" y="1744132"/>
              <a:ext cx="3872089" cy="1044224"/>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EC9744B0-1CD1-4446-AFBB-26B18B547E41}"/>
              </a:ext>
            </a:extLst>
          </p:cNvPr>
          <p:cNvGrpSpPr/>
          <p:nvPr/>
        </p:nvGrpSpPr>
        <p:grpSpPr>
          <a:xfrm>
            <a:off x="2766086" y="4061988"/>
            <a:ext cx="8895644" cy="1128889"/>
            <a:chOff x="2991554" y="4425242"/>
            <a:chExt cx="8895644" cy="1128889"/>
          </a:xfrm>
        </p:grpSpPr>
        <p:sp>
          <p:nvSpPr>
            <p:cNvPr id="12" name="Rectangle: Rounded Corners 11">
              <a:extLst>
                <a:ext uri="{FF2B5EF4-FFF2-40B4-BE49-F238E27FC236}">
                  <a16:creationId xmlns:a16="http://schemas.microsoft.com/office/drawing/2014/main" id="{CE34CB0E-FED4-46D7-AD3F-50121D4352FF}"/>
                </a:ext>
              </a:extLst>
            </p:cNvPr>
            <p:cNvSpPr/>
            <p:nvPr/>
          </p:nvSpPr>
          <p:spPr>
            <a:xfrm>
              <a:off x="2991554" y="4425242"/>
              <a:ext cx="6536268" cy="1128889"/>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2143A0-6A8E-4BE5-8844-1B3084B3BBBB}"/>
                </a:ext>
              </a:extLst>
            </p:cNvPr>
            <p:cNvSpPr txBox="1"/>
            <p:nvPr/>
          </p:nvSpPr>
          <p:spPr>
            <a:xfrm>
              <a:off x="9832620" y="4728076"/>
              <a:ext cx="2054578" cy="523220"/>
            </a:xfrm>
            <a:prstGeom prst="rect">
              <a:avLst/>
            </a:prstGeom>
            <a:noFill/>
          </p:spPr>
          <p:txBody>
            <a:bodyPr wrap="square" rtlCol="0">
              <a:spAutoFit/>
            </a:bodyPr>
            <a:lstStyle/>
            <a:p>
              <a:r>
                <a:rPr lang="en-US" sz="2800" dirty="0"/>
                <a:t>Code chunk</a:t>
              </a:r>
            </a:p>
          </p:txBody>
        </p:sp>
      </p:grpSp>
      <p:sp>
        <p:nvSpPr>
          <p:cNvPr id="2" name="Slide Number Placeholder 1">
            <a:extLst>
              <a:ext uri="{FF2B5EF4-FFF2-40B4-BE49-F238E27FC236}">
                <a16:creationId xmlns:a16="http://schemas.microsoft.com/office/drawing/2014/main" id="{0EA8CBDD-06FA-D648-8F70-B3CEB9EC3B9C}"/>
              </a:ext>
            </a:extLst>
          </p:cNvPr>
          <p:cNvSpPr>
            <a:spLocks noGrp="1"/>
          </p:cNvSpPr>
          <p:nvPr>
            <p:ph type="sldNum" sz="quarter" idx="12"/>
          </p:nvPr>
        </p:nvSpPr>
        <p:spPr/>
        <p:txBody>
          <a:bodyPr/>
          <a:lstStyle/>
          <a:p>
            <a:fld id="{FBFEA71B-C421-F54F-A3C7-C1F2690B2CD4}" type="slidenum">
              <a:rPr lang="en-US" smtClean="0"/>
              <a:t>13</a:t>
            </a:fld>
            <a:endParaRPr lang="en-US"/>
          </a:p>
        </p:txBody>
      </p:sp>
    </p:spTree>
    <p:extLst>
      <p:ext uri="{BB962C8B-B14F-4D97-AF65-F5344CB8AC3E}">
        <p14:creationId xmlns:p14="http://schemas.microsoft.com/office/powerpoint/2010/main" val="292056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6CBD41-4956-0B47-A9B4-4DF72C699F35}"/>
              </a:ext>
            </a:extLst>
          </p:cNvPr>
          <p:cNvPicPr>
            <a:picLocks noChangeAspect="1"/>
          </p:cNvPicPr>
          <p:nvPr/>
        </p:nvPicPr>
        <p:blipFill>
          <a:blip r:embed="rId3"/>
          <a:stretch>
            <a:fillRect/>
          </a:stretch>
        </p:blipFill>
        <p:spPr>
          <a:xfrm>
            <a:off x="2716096" y="1924776"/>
            <a:ext cx="6860940" cy="3744816"/>
          </a:xfrm>
          <a:prstGeom prst="rect">
            <a:avLst/>
          </a:prstGeom>
        </p:spPr>
      </p:pic>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475904" y="4773169"/>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596050" flipH="1">
            <a:off x="7796383" y="4868865"/>
            <a:ext cx="1884170"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259875"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Title in quotes</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4" name="Slide Number Placeholder 3">
            <a:extLst>
              <a:ext uri="{FF2B5EF4-FFF2-40B4-BE49-F238E27FC236}">
                <a16:creationId xmlns:a16="http://schemas.microsoft.com/office/drawing/2014/main" id="{EAFC6C82-361D-9C48-BD9C-0C0A00E4B633}"/>
              </a:ext>
            </a:extLst>
          </p:cNvPr>
          <p:cNvSpPr>
            <a:spLocks noGrp="1"/>
          </p:cNvSpPr>
          <p:nvPr>
            <p:ph type="sldNum" sz="quarter" idx="12"/>
          </p:nvPr>
        </p:nvSpPr>
        <p:spPr/>
        <p:txBody>
          <a:bodyPr/>
          <a:lstStyle/>
          <a:p>
            <a:fld id="{FBFEA71B-C421-F54F-A3C7-C1F2690B2CD4}" type="slidenum">
              <a:rPr lang="en-US" smtClean="0"/>
              <a:t>14</a:t>
            </a:fld>
            <a:endParaRPr lang="en-US"/>
          </a:p>
        </p:txBody>
      </p:sp>
    </p:spTree>
    <p:extLst>
      <p:ext uri="{BB962C8B-B14F-4D97-AF65-F5344CB8AC3E}">
        <p14:creationId xmlns:p14="http://schemas.microsoft.com/office/powerpoint/2010/main" val="298436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939BDE-D423-2F4F-A1CE-2BD81D19279E}"/>
              </a:ext>
            </a:extLst>
          </p:cNvPr>
          <p:cNvPicPr>
            <a:picLocks noChangeAspect="1"/>
          </p:cNvPicPr>
          <p:nvPr/>
        </p:nvPicPr>
        <p:blipFill>
          <a:blip r:embed="rId3"/>
          <a:stretch>
            <a:fillRect/>
          </a:stretch>
        </p:blipFill>
        <p:spPr>
          <a:xfrm>
            <a:off x="180430" y="2868811"/>
            <a:ext cx="11407467" cy="1980098"/>
          </a:xfrm>
          <a:prstGeom prst="rect">
            <a:avLst/>
          </a:prstGeom>
        </p:spPr>
      </p:pic>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2843288" y="5043804"/>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7531600" y="2648195"/>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[text](link) format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13" name="Right Triangle 12">
            <a:extLst>
              <a:ext uri="{FF2B5EF4-FFF2-40B4-BE49-F238E27FC236}">
                <a16:creationId xmlns:a16="http://schemas.microsoft.com/office/drawing/2014/main" id="{90ABDDF7-FFF7-8945-834B-E8202A7700E8}"/>
              </a:ext>
            </a:extLst>
          </p:cNvPr>
          <p:cNvSpPr/>
          <p:nvPr/>
        </p:nvSpPr>
        <p:spPr>
          <a:xfrm rot="1964430" flipH="1">
            <a:off x="8453262" y="4767856"/>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65E14C2-48E1-7443-88F2-389C86F0F043}"/>
              </a:ext>
            </a:extLst>
          </p:cNvPr>
          <p:cNvSpPr/>
          <p:nvPr/>
        </p:nvSpPr>
        <p:spPr>
          <a:xfrm>
            <a:off x="9315338" y="477316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1 asterisk for </a:t>
            </a:r>
            <a:r>
              <a:rPr lang="en-US" sz="2400" i="1" dirty="0"/>
              <a:t>italics</a:t>
            </a:r>
            <a:r>
              <a:rPr lang="en-US" sz="2400" dirty="0"/>
              <a:t> (*italics*)</a:t>
            </a:r>
          </a:p>
        </p:txBody>
      </p:sp>
      <p:sp>
        <p:nvSpPr>
          <p:cNvPr id="4" name="Slide Number Placeholder 3">
            <a:extLst>
              <a:ext uri="{FF2B5EF4-FFF2-40B4-BE49-F238E27FC236}">
                <a16:creationId xmlns:a16="http://schemas.microsoft.com/office/drawing/2014/main" id="{C64FBEB1-7A89-C84E-A12A-CCCC3D90017A}"/>
              </a:ext>
            </a:extLst>
          </p:cNvPr>
          <p:cNvSpPr>
            <a:spLocks noGrp="1"/>
          </p:cNvSpPr>
          <p:nvPr>
            <p:ph type="sldNum" sz="quarter" idx="12"/>
          </p:nvPr>
        </p:nvSpPr>
        <p:spPr/>
        <p:txBody>
          <a:bodyPr/>
          <a:lstStyle/>
          <a:p>
            <a:fld id="{FBFEA71B-C421-F54F-A3C7-C1F2690B2CD4}" type="slidenum">
              <a:rPr lang="en-US" smtClean="0"/>
              <a:t>15</a:t>
            </a:fld>
            <a:endParaRPr lang="en-US"/>
          </a:p>
        </p:txBody>
      </p:sp>
    </p:spTree>
    <p:extLst>
      <p:ext uri="{BB962C8B-B14F-4D97-AF65-F5344CB8AC3E}">
        <p14:creationId xmlns:p14="http://schemas.microsoft.com/office/powerpoint/2010/main" val="264721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9AAD6-5F98-224C-904B-A6E9E564A8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6894" y="197125"/>
            <a:ext cx="8038212" cy="6177514"/>
          </a:xfrm>
          <a:prstGeom prst="rect">
            <a:avLst/>
          </a:prstGeom>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4"/>
              </a:rPr>
              <a:t>https://www.rstudio.com/wp-content/uploads/2015/02/rmarkdown-cheatsheet.pdf</a:t>
            </a:r>
            <a:endParaRPr lang="en-US" sz="2400" dirty="0"/>
          </a:p>
        </p:txBody>
      </p:sp>
      <p:sp>
        <p:nvSpPr>
          <p:cNvPr id="2" name="Slide Number Placeholder 1">
            <a:extLst>
              <a:ext uri="{FF2B5EF4-FFF2-40B4-BE49-F238E27FC236}">
                <a16:creationId xmlns:a16="http://schemas.microsoft.com/office/drawing/2014/main" id="{6A84E918-15B7-374A-A763-B6137E009D85}"/>
              </a:ext>
            </a:extLst>
          </p:cNvPr>
          <p:cNvSpPr>
            <a:spLocks noGrp="1"/>
          </p:cNvSpPr>
          <p:nvPr>
            <p:ph type="sldNum" sz="quarter" idx="12"/>
          </p:nvPr>
        </p:nvSpPr>
        <p:spPr/>
        <p:txBody>
          <a:bodyPr/>
          <a:lstStyle/>
          <a:p>
            <a:fld id="{FBFEA71B-C421-F54F-A3C7-C1F2690B2CD4}" type="slidenum">
              <a:rPr lang="en-US" smtClean="0"/>
              <a:t>16</a:t>
            </a:fld>
            <a:endParaRPr lang="en-US"/>
          </a:p>
        </p:txBody>
      </p:sp>
      <p:pic>
        <p:nvPicPr>
          <p:cNvPr id="8" name="Picture 7">
            <a:extLst>
              <a:ext uri="{FF2B5EF4-FFF2-40B4-BE49-F238E27FC236}">
                <a16:creationId xmlns:a16="http://schemas.microsoft.com/office/drawing/2014/main" id="{1A50C1B8-4143-6A4A-BC8B-6680FB8920C4}"/>
              </a:ext>
            </a:extLst>
          </p:cNvPr>
          <p:cNvPicPr>
            <a:picLocks noChangeAspect="1"/>
          </p:cNvPicPr>
          <p:nvPr/>
        </p:nvPicPr>
        <p:blipFill>
          <a:blip r:embed="rId5"/>
          <a:stretch>
            <a:fillRect/>
          </a:stretch>
        </p:blipFill>
        <p:spPr>
          <a:xfrm>
            <a:off x="90384" y="2242160"/>
            <a:ext cx="5439246" cy="3513550"/>
          </a:xfrm>
          <a:prstGeom prst="rect">
            <a:avLst/>
          </a:prstGeom>
        </p:spPr>
      </p:pic>
      <p:pic>
        <p:nvPicPr>
          <p:cNvPr id="10" name="Picture 9">
            <a:extLst>
              <a:ext uri="{FF2B5EF4-FFF2-40B4-BE49-F238E27FC236}">
                <a16:creationId xmlns:a16="http://schemas.microsoft.com/office/drawing/2014/main" id="{CA68ECA1-E649-2D45-BBE9-FB083133F237}"/>
              </a:ext>
            </a:extLst>
          </p:cNvPr>
          <p:cNvPicPr>
            <a:picLocks noChangeAspect="1"/>
          </p:cNvPicPr>
          <p:nvPr/>
        </p:nvPicPr>
        <p:blipFill>
          <a:blip r:embed="rId6"/>
          <a:stretch>
            <a:fillRect/>
          </a:stretch>
        </p:blipFill>
        <p:spPr>
          <a:xfrm>
            <a:off x="5651071" y="2617940"/>
            <a:ext cx="6540929" cy="2762751"/>
          </a:xfrm>
          <a:prstGeom prst="rect">
            <a:avLst/>
          </a:prstGeom>
        </p:spPr>
      </p:pic>
    </p:spTree>
    <p:extLst>
      <p:ext uri="{BB962C8B-B14F-4D97-AF65-F5344CB8AC3E}">
        <p14:creationId xmlns:p14="http://schemas.microsoft.com/office/powerpoint/2010/main" val="32589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040455"/>
            <a:ext cx="9720072" cy="4232329"/>
          </a:xfrm>
        </p:spPr>
        <p:txBody>
          <a:bodyPr>
            <a:normAutofit fontScale="70000" lnSpcReduction="20000"/>
          </a:bodyPr>
          <a:lstStyle/>
          <a:p>
            <a:pPr marL="914400" indent="-914400">
              <a:buClr>
                <a:schemeClr val="accent4">
                  <a:lumMod val="75000"/>
                </a:schemeClr>
              </a:buClr>
              <a:buFont typeface="+mj-lt"/>
              <a:buAutoNum type="arabicPeriod"/>
            </a:pPr>
            <a:r>
              <a:rPr lang="en-US" dirty="0"/>
              <a:t>Open up an R Notebook per guidance on next few slides.</a:t>
            </a:r>
          </a:p>
          <a:p>
            <a:pPr marL="914400" indent="-914400">
              <a:buClr>
                <a:schemeClr val="accent4">
                  <a:lumMod val="75000"/>
                </a:schemeClr>
              </a:buClr>
              <a:buFont typeface="+mj-lt"/>
              <a:buAutoNum type="arabicPeriod"/>
            </a:pPr>
            <a:r>
              <a:rPr lang="en-US" dirty="0"/>
              <a:t>Change the title of your R Notebook to “My First R Notebook” by modifying the header.</a:t>
            </a:r>
          </a:p>
          <a:p>
            <a:pPr marL="914400" indent="-914400">
              <a:buClr>
                <a:schemeClr val="accent4">
                  <a:lumMod val="75000"/>
                </a:schemeClr>
              </a:buClr>
              <a:buFont typeface="+mj-lt"/>
              <a:buAutoNum type="arabicPeriod"/>
            </a:pPr>
            <a:r>
              <a:rPr lang="en-US" dirty="0"/>
              <a:t>Add your name as the author by adding another line to the header:</a:t>
            </a:r>
          </a:p>
          <a:p>
            <a:pPr marL="0" indent="0">
              <a:buClr>
                <a:schemeClr val="accent4">
                  <a:lumMod val="75000"/>
                </a:schemeClr>
              </a:buClr>
              <a:buNone/>
            </a:pPr>
            <a:r>
              <a:rPr lang="en-US"/>
              <a:t>	author</a:t>
            </a:r>
            <a:r>
              <a:rPr lang="en-US" dirty="0"/>
              <a:t>: “Your Name”</a:t>
            </a:r>
          </a:p>
          <a:p>
            <a:pPr marL="914400" indent="-914400">
              <a:buClr>
                <a:schemeClr val="accent4">
                  <a:lumMod val="75000"/>
                </a:schemeClr>
              </a:buClr>
              <a:buAutoNum type="arabicPeriod" startAt="3"/>
            </a:pPr>
            <a:r>
              <a:rPr lang="en-US" dirty="0"/>
              <a:t>Add a second level heading (##) at the end of the notebook called “My Calculation”</a:t>
            </a:r>
          </a:p>
          <a:p>
            <a:pPr marL="914400" indent="-914400">
              <a:buClr>
                <a:schemeClr val="accent4">
                  <a:lumMod val="75000"/>
                </a:schemeClr>
              </a:buClr>
              <a:buAutoNum type="arabicPeriod" startAt="3"/>
            </a:pPr>
            <a:endParaRPr lang="en-US" dirty="0"/>
          </a:p>
          <a:p>
            <a:pPr marL="914400" indent="-914400">
              <a:buClr>
                <a:schemeClr val="accent4">
                  <a:lumMod val="75000"/>
                </a:schemeClr>
              </a:buClr>
              <a:buAutoNum type="arabicPeriod" startAt="3"/>
            </a:pPr>
            <a:endParaRPr lang="en-US" dirty="0"/>
          </a:p>
        </p:txBody>
      </p:sp>
      <p:sp>
        <p:nvSpPr>
          <p:cNvPr id="4" name="Slide Number Placeholder 3">
            <a:extLst>
              <a:ext uri="{FF2B5EF4-FFF2-40B4-BE49-F238E27FC236}">
                <a16:creationId xmlns:a16="http://schemas.microsoft.com/office/drawing/2014/main" id="{89FFF8A5-587F-2B43-8D34-600B46A80471}"/>
              </a:ext>
            </a:extLst>
          </p:cNvPr>
          <p:cNvSpPr>
            <a:spLocks noGrp="1"/>
          </p:cNvSpPr>
          <p:nvPr>
            <p:ph type="sldNum" sz="quarter" idx="12"/>
          </p:nvPr>
        </p:nvSpPr>
        <p:spPr/>
        <p:txBody>
          <a:bodyPr/>
          <a:lstStyle/>
          <a:p>
            <a:fld id="{FBFEA71B-C421-F54F-A3C7-C1F2690B2CD4}" type="slidenum">
              <a:rPr lang="en-US" smtClean="0"/>
              <a:t>17</a:t>
            </a:fld>
            <a:endParaRPr lang="en-US"/>
          </a:p>
        </p:txBody>
      </p:sp>
    </p:spTree>
    <p:extLst>
      <p:ext uri="{BB962C8B-B14F-4D97-AF65-F5344CB8AC3E}">
        <p14:creationId xmlns:p14="http://schemas.microsoft.com/office/powerpoint/2010/main" val="2991464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9E73775-AD29-A742-B34F-9DEA1ACAB1E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6940"/>
          <a:stretch/>
        </p:blipFill>
        <p:spPr>
          <a:xfrm>
            <a:off x="1587944" y="237994"/>
            <a:ext cx="9016112" cy="6382011"/>
          </a:xfrm>
          <a:prstGeom prst="rect">
            <a:avLst/>
          </a:prstGeom>
        </p:spPr>
      </p:pic>
      <p:cxnSp>
        <p:nvCxnSpPr>
          <p:cNvPr id="7" name="Straight Arrow Connector 6">
            <a:extLst>
              <a:ext uri="{FF2B5EF4-FFF2-40B4-BE49-F238E27FC236}">
                <a16:creationId xmlns:a16="http://schemas.microsoft.com/office/drawing/2014/main" id="{90B983BA-4B2A-AB45-BA72-9717477509C1}"/>
              </a:ext>
            </a:extLst>
          </p:cNvPr>
          <p:cNvCxnSpPr>
            <a:cxnSpLocks/>
          </p:cNvCxnSpPr>
          <p:nvPr/>
        </p:nvCxnSpPr>
        <p:spPr>
          <a:xfrm flipH="1" flipV="1">
            <a:off x="2960916" y="1518237"/>
            <a:ext cx="2307770" cy="8563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665590DA-F388-A943-8750-CFAA836C52E8}"/>
              </a:ext>
            </a:extLst>
          </p:cNvPr>
          <p:cNvSpPr>
            <a:spLocks noGrp="1"/>
          </p:cNvSpPr>
          <p:nvPr>
            <p:ph type="sldNum" sz="quarter" idx="12"/>
          </p:nvPr>
        </p:nvSpPr>
        <p:spPr/>
        <p:txBody>
          <a:bodyPr/>
          <a:lstStyle/>
          <a:p>
            <a:fld id="{FBFEA71B-C421-F54F-A3C7-C1F2690B2CD4}" type="slidenum">
              <a:rPr lang="en-US" smtClean="0"/>
              <a:t>18</a:t>
            </a:fld>
            <a:endParaRPr lang="en-US"/>
          </a:p>
        </p:txBody>
      </p:sp>
      <p:cxnSp>
        <p:nvCxnSpPr>
          <p:cNvPr id="6" name="Straight Arrow Connector 5">
            <a:extLst>
              <a:ext uri="{FF2B5EF4-FFF2-40B4-BE49-F238E27FC236}">
                <a16:creationId xmlns:a16="http://schemas.microsoft.com/office/drawing/2014/main" id="{CC32040D-9662-544A-A364-05894A394FFF}"/>
              </a:ext>
            </a:extLst>
          </p:cNvPr>
          <p:cNvCxnSpPr>
            <a:cxnSpLocks/>
          </p:cNvCxnSpPr>
          <p:nvPr/>
        </p:nvCxnSpPr>
        <p:spPr>
          <a:xfrm flipV="1">
            <a:off x="1002082" y="951979"/>
            <a:ext cx="989556" cy="7891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F4D2C98-1F8F-5046-AEF9-47FABA718B09}"/>
              </a:ext>
            </a:extLst>
          </p:cNvPr>
          <p:cNvSpPr txBox="1"/>
          <p:nvPr/>
        </p:nvSpPr>
        <p:spPr>
          <a:xfrm>
            <a:off x="14382" y="1684797"/>
            <a:ext cx="1340285" cy="523220"/>
          </a:xfrm>
          <a:prstGeom prst="rect">
            <a:avLst/>
          </a:prstGeom>
          <a:noFill/>
        </p:spPr>
        <p:txBody>
          <a:bodyPr wrap="square" rtlCol="0">
            <a:spAutoFit/>
          </a:bodyPr>
          <a:lstStyle/>
          <a:p>
            <a:r>
              <a:rPr lang="en-US" sz="2800" dirty="0"/>
              <a:t>Step 1</a:t>
            </a:r>
          </a:p>
        </p:txBody>
      </p:sp>
      <p:sp>
        <p:nvSpPr>
          <p:cNvPr id="9" name="TextBox 8">
            <a:extLst>
              <a:ext uri="{FF2B5EF4-FFF2-40B4-BE49-F238E27FC236}">
                <a16:creationId xmlns:a16="http://schemas.microsoft.com/office/drawing/2014/main" id="{77B56EDF-C70E-E14B-9BF2-346E0F401866}"/>
              </a:ext>
            </a:extLst>
          </p:cNvPr>
          <p:cNvSpPr txBox="1"/>
          <p:nvPr/>
        </p:nvSpPr>
        <p:spPr>
          <a:xfrm>
            <a:off x="5268686" y="2112967"/>
            <a:ext cx="1340285" cy="523220"/>
          </a:xfrm>
          <a:prstGeom prst="rect">
            <a:avLst/>
          </a:prstGeom>
          <a:noFill/>
        </p:spPr>
        <p:txBody>
          <a:bodyPr wrap="square" rtlCol="0">
            <a:spAutoFit/>
          </a:bodyPr>
          <a:lstStyle/>
          <a:p>
            <a:r>
              <a:rPr lang="en-US" sz="2800" dirty="0"/>
              <a:t>Step 2</a:t>
            </a:r>
          </a:p>
        </p:txBody>
      </p:sp>
    </p:spTree>
    <p:extLst>
      <p:ext uri="{BB962C8B-B14F-4D97-AF65-F5344CB8AC3E}">
        <p14:creationId xmlns:p14="http://schemas.microsoft.com/office/powerpoint/2010/main" val="3278771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B8CC74E0-718A-364C-9CE7-472BDB16B1B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894"/>
          <a:stretch/>
        </p:blipFill>
        <p:spPr>
          <a:xfrm>
            <a:off x="0" y="418432"/>
            <a:ext cx="12192000" cy="6021136"/>
          </a:xfrm>
          <a:prstGeom prst="rect">
            <a:avLst/>
          </a:prstGeom>
        </p:spPr>
      </p:pic>
      <p:sp>
        <p:nvSpPr>
          <p:cNvPr id="4" name="Oval 3">
            <a:extLst>
              <a:ext uri="{FF2B5EF4-FFF2-40B4-BE49-F238E27FC236}">
                <a16:creationId xmlns:a16="http://schemas.microsoft.com/office/drawing/2014/main" id="{044EF08D-F5F1-4842-9D5E-04EA534AE14F}"/>
              </a:ext>
            </a:extLst>
          </p:cNvPr>
          <p:cNvSpPr/>
          <p:nvPr/>
        </p:nvSpPr>
        <p:spPr>
          <a:xfrm>
            <a:off x="5747657" y="4125341"/>
            <a:ext cx="1277257"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D578998-C533-954A-A209-313741A45793}"/>
              </a:ext>
            </a:extLst>
          </p:cNvPr>
          <p:cNvSpPr>
            <a:spLocks noGrp="1"/>
          </p:cNvSpPr>
          <p:nvPr>
            <p:ph type="sldNum" sz="quarter" idx="12"/>
          </p:nvPr>
        </p:nvSpPr>
        <p:spPr>
          <a:xfrm>
            <a:off x="10837333" y="6583680"/>
            <a:ext cx="973667" cy="274320"/>
          </a:xfrm>
        </p:spPr>
        <p:txBody>
          <a:bodyPr/>
          <a:lstStyle/>
          <a:p>
            <a:fld id="{FBFEA71B-C421-F54F-A3C7-C1F2690B2CD4}" type="slidenum">
              <a:rPr lang="en-US" smtClean="0"/>
              <a:t>19</a:t>
            </a:fld>
            <a:endParaRPr lang="en-US" dirty="0"/>
          </a:p>
        </p:txBody>
      </p:sp>
      <p:sp>
        <p:nvSpPr>
          <p:cNvPr id="5" name="TextBox 4">
            <a:extLst>
              <a:ext uri="{FF2B5EF4-FFF2-40B4-BE49-F238E27FC236}">
                <a16:creationId xmlns:a16="http://schemas.microsoft.com/office/drawing/2014/main" id="{F30F70B7-B573-5B4F-9305-C6AD3C2DB8C0}"/>
              </a:ext>
            </a:extLst>
          </p:cNvPr>
          <p:cNvSpPr txBox="1"/>
          <p:nvPr/>
        </p:nvSpPr>
        <p:spPr>
          <a:xfrm>
            <a:off x="1490597" y="5303873"/>
            <a:ext cx="6050071" cy="523220"/>
          </a:xfrm>
          <a:prstGeom prst="rect">
            <a:avLst/>
          </a:prstGeom>
          <a:noFill/>
        </p:spPr>
        <p:txBody>
          <a:bodyPr wrap="square" rtlCol="0">
            <a:spAutoFit/>
          </a:bodyPr>
          <a:lstStyle/>
          <a:p>
            <a:pPr algn="ctr"/>
            <a:r>
              <a:rPr lang="en-US" sz="2800" dirty="0"/>
              <a:t>You may see this screen – click yes</a:t>
            </a:r>
          </a:p>
        </p:txBody>
      </p:sp>
    </p:spTree>
    <p:extLst>
      <p:ext uri="{BB962C8B-B14F-4D97-AF65-F5344CB8AC3E}">
        <p14:creationId xmlns:p14="http://schemas.microsoft.com/office/powerpoint/2010/main" val="3018370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8219E18-A971-1A46-A901-4B19B43BCA29}"/>
              </a:ext>
            </a:extLst>
          </p:cNvPr>
          <p:cNvGraphicFramePr>
            <a:graphicFrameLocks noGrp="1"/>
          </p:cNvGraphicFramePr>
          <p:nvPr/>
        </p:nvGraphicFramePr>
        <p:xfrm>
          <a:off x="1116794" y="842453"/>
          <a:ext cx="10647115" cy="5584030"/>
        </p:xfrm>
        <a:graphic>
          <a:graphicData uri="http://schemas.openxmlformats.org/drawingml/2006/table">
            <a:tbl>
              <a:tblPr/>
              <a:tblGrid>
                <a:gridCol w="2129419">
                  <a:extLst>
                    <a:ext uri="{9D8B030D-6E8A-4147-A177-3AD203B41FA5}">
                      <a16:colId xmlns:a16="http://schemas.microsoft.com/office/drawing/2014/main" val="3165365227"/>
                    </a:ext>
                  </a:extLst>
                </a:gridCol>
                <a:gridCol w="4258848">
                  <a:extLst>
                    <a:ext uri="{9D8B030D-6E8A-4147-A177-3AD203B41FA5}">
                      <a16:colId xmlns:a16="http://schemas.microsoft.com/office/drawing/2014/main" val="3978612482"/>
                    </a:ext>
                  </a:extLst>
                </a:gridCol>
                <a:gridCol w="4258848">
                  <a:extLst>
                    <a:ext uri="{9D8B030D-6E8A-4147-A177-3AD203B41FA5}">
                      <a16:colId xmlns:a16="http://schemas.microsoft.com/office/drawing/2014/main" val="974137365"/>
                    </a:ext>
                  </a:extLst>
                </a:gridCol>
              </a:tblGrid>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July 16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Session</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Instructor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827253">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- 1:30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1:30 pm - 2:15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Introduction to R and </a:t>
                      </a:r>
                      <a:r>
                        <a:rPr lang="en-US" sz="1400" b="0" i="0" u="none" strike="noStrike" kern="1200" dirty="0" err="1">
                          <a:solidFill>
                            <a:srgbClr val="212121"/>
                          </a:solidFill>
                          <a:effectLst/>
                          <a:latin typeface="Arial" panose="020B0604020202020204" pitchFamily="34" charset="0"/>
                          <a:ea typeface="+mn-ea"/>
                          <a:cs typeface="+mn-cs"/>
                        </a:rPr>
                        <a:t>RStudio</a:t>
                      </a:r>
                      <a:r>
                        <a:rPr lang="en-US" sz="14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2:30 pm - 3:15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Reproducible Reporting</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Patrick Mathias</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3:30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Visualization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Stephan Kadauke</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594661">
                <a:tc>
                  <a:txBody>
                    <a:bodyPr/>
                    <a:lstStyle/>
                    <a:p>
                      <a:pPr rtl="0" fontAlgn="t">
                        <a:spcBef>
                          <a:spcPts val="0"/>
                        </a:spcBef>
                        <a:spcAft>
                          <a:spcPts val="1500"/>
                        </a:spcAft>
                      </a:pPr>
                      <a:r>
                        <a:rPr lang="en-US" sz="1400" b="0" i="0" u="none" strike="noStrike">
                          <a:solidFill>
                            <a:srgbClr val="000000"/>
                          </a:solidFill>
                          <a:effectLst/>
                          <a:latin typeface="Arial" panose="020B0604020202020204" pitchFamily="34" charset="0"/>
                        </a:rPr>
                        <a:t>July 17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- 2:30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Transformation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Amrom Obstfeld</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2:45 pm - 4:15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Statistical Analysis</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Dan Herman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4:30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Advanced Reporting</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Patrick Mathias</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2" name="Slide Number Placeholder 1">
            <a:extLst>
              <a:ext uri="{FF2B5EF4-FFF2-40B4-BE49-F238E27FC236}">
                <a16:creationId xmlns:a16="http://schemas.microsoft.com/office/drawing/2014/main" id="{56AD5395-FEF7-3545-9398-978AACD40F7D}"/>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a:t>
            </a:fld>
            <a:endParaRPr lang="en-US">
              <a:solidFill>
                <a:prstClr val="black">
                  <a:lumMod val="95000"/>
                  <a:lumOff val="5000"/>
                </a:prstClr>
              </a:solidFill>
            </a:endParaRPr>
          </a:p>
        </p:txBody>
      </p:sp>
    </p:spTree>
    <p:extLst>
      <p:ext uri="{BB962C8B-B14F-4D97-AF65-F5344CB8AC3E}">
        <p14:creationId xmlns:p14="http://schemas.microsoft.com/office/powerpoint/2010/main" val="3127367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80756B0-9C8E-D440-9D0F-C5D7C9EBC7D1}"/>
              </a:ext>
            </a:extLst>
          </p:cNvPr>
          <p:cNvPicPr>
            <a:picLocks noChangeAspect="1"/>
          </p:cNvPicPr>
          <p:nvPr/>
        </p:nvPicPr>
        <p:blipFill rotWithShape="1">
          <a:blip r:embed="rId2"/>
          <a:srcRect t="9497"/>
          <a:stretch/>
        </p:blipFill>
        <p:spPr>
          <a:xfrm>
            <a:off x="1657628" y="0"/>
            <a:ext cx="8876743" cy="6857999"/>
          </a:xfrm>
          <a:prstGeom prst="rect">
            <a:avLst/>
          </a:prstGeom>
        </p:spPr>
      </p:pic>
      <p:sp>
        <p:nvSpPr>
          <p:cNvPr id="2" name="Slide Number Placeholder 1">
            <a:extLst>
              <a:ext uri="{FF2B5EF4-FFF2-40B4-BE49-F238E27FC236}">
                <a16:creationId xmlns:a16="http://schemas.microsoft.com/office/drawing/2014/main" id="{FFD6B45F-3309-C94C-9417-674D656035E7}"/>
              </a:ext>
            </a:extLst>
          </p:cNvPr>
          <p:cNvSpPr>
            <a:spLocks noGrp="1"/>
          </p:cNvSpPr>
          <p:nvPr>
            <p:ph type="sldNum" sz="quarter" idx="12"/>
          </p:nvPr>
        </p:nvSpPr>
        <p:spPr/>
        <p:txBody>
          <a:bodyPr/>
          <a:lstStyle/>
          <a:p>
            <a:fld id="{FBFEA71B-C421-F54F-A3C7-C1F2690B2CD4}" type="slidenum">
              <a:rPr lang="en-US" smtClean="0"/>
              <a:t>20</a:t>
            </a:fld>
            <a:endParaRPr lang="en-US"/>
          </a:p>
        </p:txBody>
      </p:sp>
    </p:spTree>
    <p:extLst>
      <p:ext uri="{BB962C8B-B14F-4D97-AF65-F5344CB8AC3E}">
        <p14:creationId xmlns:p14="http://schemas.microsoft.com/office/powerpoint/2010/main" val="596844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040455"/>
            <a:ext cx="9720072" cy="4232329"/>
          </a:xfrm>
        </p:spPr>
        <p:txBody>
          <a:bodyPr>
            <a:normAutofit fontScale="70000" lnSpcReduction="20000"/>
          </a:bodyPr>
          <a:lstStyle/>
          <a:p>
            <a:pPr marL="914400" indent="-914400">
              <a:buClr>
                <a:schemeClr val="accent4">
                  <a:lumMod val="75000"/>
                </a:schemeClr>
              </a:buClr>
              <a:buFont typeface="+mj-lt"/>
              <a:buAutoNum type="arabicPeriod"/>
            </a:pPr>
            <a:r>
              <a:rPr lang="en-US" dirty="0"/>
              <a:t>Open up an R Notebook per guidance on next few slides.</a:t>
            </a:r>
          </a:p>
          <a:p>
            <a:pPr marL="914400" indent="-914400">
              <a:buClr>
                <a:schemeClr val="accent4">
                  <a:lumMod val="75000"/>
                </a:schemeClr>
              </a:buClr>
              <a:buFont typeface="+mj-lt"/>
              <a:buAutoNum type="arabicPeriod"/>
            </a:pPr>
            <a:r>
              <a:rPr lang="en-US" dirty="0"/>
              <a:t>Change the title of your R Notebook to “My First R Notebook” by modifying the header.</a:t>
            </a:r>
          </a:p>
          <a:p>
            <a:pPr marL="914400" indent="-914400">
              <a:buClr>
                <a:schemeClr val="accent4">
                  <a:lumMod val="75000"/>
                </a:schemeClr>
              </a:buClr>
              <a:buFont typeface="+mj-lt"/>
              <a:buAutoNum type="arabicPeriod"/>
            </a:pPr>
            <a:r>
              <a:rPr lang="en-US" dirty="0"/>
              <a:t>Add your name as the author by adding another line to the header:</a:t>
            </a:r>
          </a:p>
          <a:p>
            <a:pPr marL="0" indent="0">
              <a:buClr>
                <a:schemeClr val="accent4">
                  <a:lumMod val="75000"/>
                </a:schemeClr>
              </a:buClr>
              <a:buNone/>
            </a:pPr>
            <a:r>
              <a:rPr lang="en-US" dirty="0"/>
              <a:t>	Author: “Your Name”</a:t>
            </a:r>
          </a:p>
          <a:p>
            <a:pPr marL="914400" indent="-914400">
              <a:buClr>
                <a:schemeClr val="accent4">
                  <a:lumMod val="75000"/>
                </a:schemeClr>
              </a:buClr>
              <a:buAutoNum type="arabicPeriod" startAt="3"/>
            </a:pPr>
            <a:r>
              <a:rPr lang="en-US" dirty="0"/>
              <a:t>Add a second level heading (##) at the end of the notebook called “My Calculation”</a:t>
            </a:r>
          </a:p>
          <a:p>
            <a:pPr marL="914400" indent="-914400">
              <a:buClr>
                <a:schemeClr val="accent4">
                  <a:lumMod val="75000"/>
                </a:schemeClr>
              </a:buClr>
              <a:buAutoNum type="arabicPeriod" startAt="3"/>
            </a:pPr>
            <a:endParaRPr lang="en-US" dirty="0"/>
          </a:p>
          <a:p>
            <a:pPr marL="914400" indent="-914400">
              <a:buClr>
                <a:schemeClr val="accent4">
                  <a:lumMod val="75000"/>
                </a:schemeClr>
              </a:buClr>
              <a:buAutoNum type="arabicPeriod" startAt="3"/>
            </a:pPr>
            <a:endParaRPr lang="en-US" dirty="0"/>
          </a:p>
        </p:txBody>
      </p:sp>
      <p:sp>
        <p:nvSpPr>
          <p:cNvPr id="4" name="Slide Number Placeholder 3">
            <a:extLst>
              <a:ext uri="{FF2B5EF4-FFF2-40B4-BE49-F238E27FC236}">
                <a16:creationId xmlns:a16="http://schemas.microsoft.com/office/drawing/2014/main" id="{89FFF8A5-587F-2B43-8D34-600B46A80471}"/>
              </a:ext>
            </a:extLst>
          </p:cNvPr>
          <p:cNvSpPr>
            <a:spLocks noGrp="1"/>
          </p:cNvSpPr>
          <p:nvPr>
            <p:ph type="sldNum" sz="quarter" idx="12"/>
          </p:nvPr>
        </p:nvSpPr>
        <p:spPr/>
        <p:txBody>
          <a:bodyPr/>
          <a:lstStyle/>
          <a:p>
            <a:fld id="{FBFEA71B-C421-F54F-A3C7-C1F2690B2CD4}" type="slidenum">
              <a:rPr lang="en-US" smtClean="0"/>
              <a:t>21</a:t>
            </a:fld>
            <a:endParaRPr lang="en-US"/>
          </a:p>
        </p:txBody>
      </p:sp>
    </p:spTree>
    <p:extLst>
      <p:ext uri="{BB962C8B-B14F-4D97-AF65-F5344CB8AC3E}">
        <p14:creationId xmlns:p14="http://schemas.microsoft.com/office/powerpoint/2010/main" val="3054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3" name="Slide Number Placeholder 2">
            <a:extLst>
              <a:ext uri="{FF2B5EF4-FFF2-40B4-BE49-F238E27FC236}">
                <a16:creationId xmlns:a16="http://schemas.microsoft.com/office/drawing/2014/main" id="{835EFB7B-EEA3-F444-A1B7-97424A55B693}"/>
              </a:ext>
            </a:extLst>
          </p:cNvPr>
          <p:cNvSpPr>
            <a:spLocks noGrp="1"/>
          </p:cNvSpPr>
          <p:nvPr>
            <p:ph type="sldNum" sz="quarter" idx="12"/>
          </p:nvPr>
        </p:nvSpPr>
        <p:spPr/>
        <p:txBody>
          <a:bodyPr/>
          <a:lstStyle/>
          <a:p>
            <a:fld id="{FBFEA71B-C421-F54F-A3C7-C1F2690B2CD4}" type="slidenum">
              <a:rPr lang="en-US" smtClean="0"/>
              <a:t>22</a:t>
            </a:fld>
            <a:endParaRPr lang="en-US"/>
          </a:p>
        </p:txBody>
      </p:sp>
    </p:spTree>
    <p:extLst>
      <p:ext uri="{BB962C8B-B14F-4D97-AF65-F5344CB8AC3E}">
        <p14:creationId xmlns:p14="http://schemas.microsoft.com/office/powerpoint/2010/main" val="368643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6BB9CA5-5852-E64B-B049-BB336A91C334}"/>
              </a:ext>
            </a:extLst>
          </p:cNvPr>
          <p:cNvPicPr>
            <a:picLocks noChangeAspect="1"/>
          </p:cNvPicPr>
          <p:nvPr/>
        </p:nvPicPr>
        <p:blipFill rotWithShape="1">
          <a:blip r:embed="rId2"/>
          <a:srcRect t="7488"/>
          <a:stretch/>
        </p:blipFill>
        <p:spPr>
          <a:xfrm>
            <a:off x="2150806" y="256783"/>
            <a:ext cx="7890387" cy="6344433"/>
          </a:xfrm>
          <a:prstGeom prst="rect">
            <a:avLst/>
          </a:prstGeom>
        </p:spPr>
      </p:pic>
      <p:cxnSp>
        <p:nvCxnSpPr>
          <p:cNvPr id="4" name="Straight Arrow Connector 3">
            <a:extLst>
              <a:ext uri="{FF2B5EF4-FFF2-40B4-BE49-F238E27FC236}">
                <a16:creationId xmlns:a16="http://schemas.microsoft.com/office/drawing/2014/main" id="{1D63C344-0F8D-E442-BED6-8700286B3E46}"/>
              </a:ext>
            </a:extLst>
          </p:cNvPr>
          <p:cNvCxnSpPr>
            <a:cxnSpLocks/>
          </p:cNvCxnSpPr>
          <p:nvPr/>
        </p:nvCxnSpPr>
        <p:spPr>
          <a:xfrm flipH="1" flipV="1">
            <a:off x="9884230" y="1978420"/>
            <a:ext cx="725713" cy="10885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EA549E2-6A7E-CE4E-966D-311754D7B810}"/>
              </a:ext>
            </a:extLst>
          </p:cNvPr>
          <p:cNvSpPr txBox="1"/>
          <p:nvPr/>
        </p:nvSpPr>
        <p:spPr>
          <a:xfrm>
            <a:off x="10609943" y="3066988"/>
            <a:ext cx="1480457" cy="954107"/>
          </a:xfrm>
          <a:prstGeom prst="rect">
            <a:avLst/>
          </a:prstGeom>
          <a:noFill/>
        </p:spPr>
        <p:txBody>
          <a:bodyPr wrap="square" rtlCol="0">
            <a:spAutoFit/>
          </a:bodyPr>
          <a:lstStyle/>
          <a:p>
            <a:r>
              <a:rPr lang="en-US" sz="2800" dirty="0"/>
              <a:t>Run code chunk</a:t>
            </a:r>
          </a:p>
        </p:txBody>
      </p:sp>
      <p:sp>
        <p:nvSpPr>
          <p:cNvPr id="2" name="Slide Number Placeholder 1">
            <a:extLst>
              <a:ext uri="{FF2B5EF4-FFF2-40B4-BE49-F238E27FC236}">
                <a16:creationId xmlns:a16="http://schemas.microsoft.com/office/drawing/2014/main" id="{FF959F01-2EB6-4442-89BE-D94D687F51A4}"/>
              </a:ext>
            </a:extLst>
          </p:cNvPr>
          <p:cNvSpPr>
            <a:spLocks noGrp="1"/>
          </p:cNvSpPr>
          <p:nvPr>
            <p:ph type="sldNum" sz="quarter" idx="12"/>
          </p:nvPr>
        </p:nvSpPr>
        <p:spPr/>
        <p:txBody>
          <a:bodyPr/>
          <a:lstStyle/>
          <a:p>
            <a:fld id="{FBFEA71B-C421-F54F-A3C7-C1F2690B2CD4}" type="slidenum">
              <a:rPr lang="en-US" smtClean="0"/>
              <a:t>23</a:t>
            </a:fld>
            <a:endParaRPr lang="en-US"/>
          </a:p>
        </p:txBody>
      </p:sp>
    </p:spTree>
    <p:extLst>
      <p:ext uri="{BB962C8B-B14F-4D97-AF65-F5344CB8AC3E}">
        <p14:creationId xmlns:p14="http://schemas.microsoft.com/office/powerpoint/2010/main" val="743980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8" y="2046709"/>
            <a:ext cx="6415053" cy="4187953"/>
          </a:xfrm>
        </p:spPr>
        <p:txBody>
          <a:bodyPr>
            <a:normAutofit fontScale="70000" lnSpcReduction="20000"/>
          </a:bodyPr>
          <a:lstStyle/>
          <a:p>
            <a:r>
              <a:rPr lang="en-US" dirty="0"/>
              <a:t>1. Under your new “My </a:t>
            </a:r>
            <a:r>
              <a:rPr lang="en-US" dirty="0" err="1"/>
              <a:t>Calcuation</a:t>
            </a:r>
            <a:r>
              <a:rPr lang="en-US" dirty="0"/>
              <a:t>” heading, insert a code chunk into white space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endParaRPr lang="en-US" dirty="0">
              <a:solidFill>
                <a:schemeClr val="accent4">
                  <a:lumMod val="75000"/>
                </a:schemeClr>
              </a:solidFill>
            </a:endParaRP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
        <p:nvSpPr>
          <p:cNvPr id="5" name="Slide Number Placeholder 4">
            <a:extLst>
              <a:ext uri="{FF2B5EF4-FFF2-40B4-BE49-F238E27FC236}">
                <a16:creationId xmlns:a16="http://schemas.microsoft.com/office/drawing/2014/main" id="{110F2496-54B4-E746-869E-733B9C0DCA96}"/>
              </a:ext>
            </a:extLst>
          </p:cNvPr>
          <p:cNvSpPr>
            <a:spLocks noGrp="1"/>
          </p:cNvSpPr>
          <p:nvPr>
            <p:ph type="sldNum" sz="quarter" idx="12"/>
          </p:nvPr>
        </p:nvSpPr>
        <p:spPr/>
        <p:txBody>
          <a:bodyPr/>
          <a:lstStyle/>
          <a:p>
            <a:fld id="{FBFEA71B-C421-F54F-A3C7-C1F2690B2CD4}" type="slidenum">
              <a:rPr lang="en-US" smtClean="0"/>
              <a:t>24</a:t>
            </a:fld>
            <a:endParaRPr lang="en-US"/>
          </a:p>
        </p:txBody>
      </p:sp>
    </p:spTree>
    <p:extLst>
      <p:ext uri="{BB962C8B-B14F-4D97-AF65-F5344CB8AC3E}">
        <p14:creationId xmlns:p14="http://schemas.microsoft.com/office/powerpoint/2010/main" val="399855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4DCD9B4-7C4B-554D-A4C4-485D363079B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8950"/>
          <a:stretch/>
        </p:blipFill>
        <p:spPr>
          <a:xfrm>
            <a:off x="1845529" y="44192"/>
            <a:ext cx="8500942" cy="6769616"/>
          </a:xfrm>
          <a:prstGeom prst="rect">
            <a:avLst/>
          </a:prstGeom>
        </p:spPr>
      </p:pic>
      <p:cxnSp>
        <p:nvCxnSpPr>
          <p:cNvPr id="4" name="Straight Arrow Connector 3">
            <a:extLst>
              <a:ext uri="{FF2B5EF4-FFF2-40B4-BE49-F238E27FC236}">
                <a16:creationId xmlns:a16="http://schemas.microsoft.com/office/drawing/2014/main" id="{82963D37-5BF9-284C-B23F-6B40A0AFC1F5}"/>
              </a:ext>
            </a:extLst>
          </p:cNvPr>
          <p:cNvCxnSpPr>
            <a:cxnSpLocks/>
          </p:cNvCxnSpPr>
          <p:nvPr/>
        </p:nvCxnSpPr>
        <p:spPr>
          <a:xfrm flipH="1" flipV="1">
            <a:off x="4189462" y="2120679"/>
            <a:ext cx="1306283" cy="5370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BF6FBC9B-7C19-4F47-9805-1DB5D33D6391}"/>
              </a:ext>
            </a:extLst>
          </p:cNvPr>
          <p:cNvSpPr>
            <a:spLocks noGrp="1"/>
          </p:cNvSpPr>
          <p:nvPr>
            <p:ph type="sldNum" sz="quarter" idx="12"/>
          </p:nvPr>
        </p:nvSpPr>
        <p:spPr/>
        <p:txBody>
          <a:bodyPr/>
          <a:lstStyle/>
          <a:p>
            <a:fld id="{FBFEA71B-C421-F54F-A3C7-C1F2690B2CD4}" type="slidenum">
              <a:rPr lang="en-US" smtClean="0"/>
              <a:t>25</a:t>
            </a:fld>
            <a:endParaRPr lang="en-US"/>
          </a:p>
        </p:txBody>
      </p:sp>
    </p:spTree>
    <p:extLst>
      <p:ext uri="{BB962C8B-B14F-4D97-AF65-F5344CB8AC3E}">
        <p14:creationId xmlns:p14="http://schemas.microsoft.com/office/powerpoint/2010/main" val="989816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9E514E66-224D-6A48-97F4-D1801BA6EAA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8302"/>
          <a:stretch/>
        </p:blipFill>
        <p:spPr>
          <a:xfrm>
            <a:off x="0" y="513567"/>
            <a:ext cx="12192000" cy="5474728"/>
          </a:xfrm>
          <a:prstGeom prst="rect">
            <a:avLst/>
          </a:prstGeom>
        </p:spPr>
      </p:pic>
      <p:sp>
        <p:nvSpPr>
          <p:cNvPr id="6" name="Oval 5">
            <a:extLst>
              <a:ext uri="{FF2B5EF4-FFF2-40B4-BE49-F238E27FC236}">
                <a16:creationId xmlns:a16="http://schemas.microsoft.com/office/drawing/2014/main" id="{59288D98-D9F3-5B44-9723-804D150D0DDA}"/>
              </a:ext>
            </a:extLst>
          </p:cNvPr>
          <p:cNvSpPr/>
          <p:nvPr/>
        </p:nvSpPr>
        <p:spPr>
          <a:xfrm>
            <a:off x="4107543" y="1490000"/>
            <a:ext cx="1422400"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40BA572-EBF5-F047-982D-6A33C77D0C54}"/>
              </a:ext>
            </a:extLst>
          </p:cNvPr>
          <p:cNvCxnSpPr>
            <a:cxnSpLocks/>
          </p:cNvCxnSpPr>
          <p:nvPr/>
        </p:nvCxnSpPr>
        <p:spPr>
          <a:xfrm flipH="1" flipV="1">
            <a:off x="7605490" y="5365317"/>
            <a:ext cx="653139" cy="4934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39C03536-DAE9-6C40-9818-3F36B0B20F81}"/>
              </a:ext>
            </a:extLst>
          </p:cNvPr>
          <p:cNvSpPr>
            <a:spLocks noGrp="1"/>
          </p:cNvSpPr>
          <p:nvPr>
            <p:ph type="sldNum" sz="quarter" idx="12"/>
          </p:nvPr>
        </p:nvSpPr>
        <p:spPr/>
        <p:txBody>
          <a:bodyPr/>
          <a:lstStyle/>
          <a:p>
            <a:fld id="{FBFEA71B-C421-F54F-A3C7-C1F2690B2CD4}" type="slidenum">
              <a:rPr lang="en-US" smtClean="0"/>
              <a:t>26</a:t>
            </a:fld>
            <a:endParaRPr lang="en-US"/>
          </a:p>
        </p:txBody>
      </p:sp>
    </p:spTree>
    <p:extLst>
      <p:ext uri="{BB962C8B-B14F-4D97-AF65-F5344CB8AC3E}">
        <p14:creationId xmlns:p14="http://schemas.microsoft.com/office/powerpoint/2010/main" val="1513237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DEACE-00B3-8446-B386-7BE9C9C325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980" y="0"/>
            <a:ext cx="10860040" cy="6858000"/>
          </a:xfrm>
          <a:prstGeom prst="rect">
            <a:avLst/>
          </a:prstGeom>
        </p:spPr>
      </p:pic>
      <p:sp>
        <p:nvSpPr>
          <p:cNvPr id="2" name="Slide Number Placeholder 1">
            <a:extLst>
              <a:ext uri="{FF2B5EF4-FFF2-40B4-BE49-F238E27FC236}">
                <a16:creationId xmlns:a16="http://schemas.microsoft.com/office/drawing/2014/main" id="{EA822A62-13B0-FF45-B08A-45380FF4A41E}"/>
              </a:ext>
            </a:extLst>
          </p:cNvPr>
          <p:cNvSpPr>
            <a:spLocks noGrp="1"/>
          </p:cNvSpPr>
          <p:nvPr>
            <p:ph type="sldNum" sz="quarter" idx="12"/>
          </p:nvPr>
        </p:nvSpPr>
        <p:spPr/>
        <p:txBody>
          <a:bodyPr/>
          <a:lstStyle/>
          <a:p>
            <a:fld id="{FBFEA71B-C421-F54F-A3C7-C1F2690B2CD4}" type="slidenum">
              <a:rPr lang="en-US" smtClean="0"/>
              <a:t>27</a:t>
            </a:fld>
            <a:endParaRPr lang="en-US"/>
          </a:p>
        </p:txBody>
      </p:sp>
    </p:spTree>
    <p:extLst>
      <p:ext uri="{BB962C8B-B14F-4D97-AF65-F5344CB8AC3E}">
        <p14:creationId xmlns:p14="http://schemas.microsoft.com/office/powerpoint/2010/main" val="2932546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What Else?</a:t>
            </a:r>
            <a:br>
              <a:rPr lang="en-US" dirty="0"/>
            </a:br>
            <a:endParaRPr lang="en-US" sz="3600" dirty="0"/>
          </a:p>
        </p:txBody>
      </p:sp>
    </p:spTree>
    <p:extLst>
      <p:ext uri="{BB962C8B-B14F-4D97-AF65-F5344CB8AC3E}">
        <p14:creationId xmlns:p14="http://schemas.microsoft.com/office/powerpoint/2010/main" val="148640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
        <p:nvSpPr>
          <p:cNvPr id="3" name="Slide Number Placeholder 2">
            <a:extLst>
              <a:ext uri="{FF2B5EF4-FFF2-40B4-BE49-F238E27FC236}">
                <a16:creationId xmlns:a16="http://schemas.microsoft.com/office/drawing/2014/main" id="{B802A069-FBF7-DC4B-B265-1E2A25A948B1}"/>
              </a:ext>
            </a:extLst>
          </p:cNvPr>
          <p:cNvSpPr>
            <a:spLocks noGrp="1"/>
          </p:cNvSpPr>
          <p:nvPr>
            <p:ph type="sldNum" sz="quarter" idx="12"/>
          </p:nvPr>
        </p:nvSpPr>
        <p:spPr/>
        <p:txBody>
          <a:bodyPr/>
          <a:lstStyle/>
          <a:p>
            <a:fld id="{FBFEA71B-C421-F54F-A3C7-C1F2690B2CD4}" type="slidenum">
              <a:rPr lang="en-US" smtClean="0"/>
              <a:t>29</a:t>
            </a:fld>
            <a:endParaRPr lang="en-US"/>
          </a:p>
        </p:txBody>
      </p:sp>
    </p:spTree>
    <p:extLst>
      <p:ext uri="{BB962C8B-B14F-4D97-AF65-F5344CB8AC3E}">
        <p14:creationId xmlns:p14="http://schemas.microsoft.com/office/powerpoint/2010/main" val="2514181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FontTx/>
              <a:buAutoNum type="arabicPeriod"/>
            </a:pPr>
            <a:r>
              <a:rPr lang="en-US" sz="3200" dirty="0"/>
              <a:t>Understand why reproducible reporting is important</a:t>
            </a:r>
          </a:p>
          <a:p>
            <a:pPr marL="514350" indent="-514350">
              <a:buAutoNum type="arabicPeriod"/>
            </a:pPr>
            <a:r>
              <a:rPr lang="en-US" sz="3200" dirty="0"/>
              <a:t>Learn to work within R Markdown for reproducible reports</a:t>
            </a:r>
          </a:p>
          <a:p>
            <a:pPr marL="514350" indent="-514350">
              <a:buAutoNum type="arabicPeriod"/>
            </a:pPr>
            <a:endParaRPr lang="en-US" sz="3200" dirty="0"/>
          </a:p>
          <a:p>
            <a:r>
              <a:rPr lang="en-US" sz="4000" dirty="0"/>
              <a:t>Objectives</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
        <p:nvSpPr>
          <p:cNvPr id="3" name="Slide Number Placeholder 2">
            <a:extLst>
              <a:ext uri="{FF2B5EF4-FFF2-40B4-BE49-F238E27FC236}">
                <a16:creationId xmlns:a16="http://schemas.microsoft.com/office/drawing/2014/main" id="{3F7178F2-C025-224D-9C6E-AC5D03F95197}"/>
              </a:ext>
            </a:extLst>
          </p:cNvPr>
          <p:cNvSpPr>
            <a:spLocks noGrp="1"/>
          </p:cNvSpPr>
          <p:nvPr>
            <p:ph type="sldNum" sz="quarter" idx="12"/>
          </p:nvPr>
        </p:nvSpPr>
        <p:spPr/>
        <p:txBody>
          <a:bodyPr/>
          <a:lstStyle/>
          <a:p>
            <a:fld id="{FBFEA71B-C421-F54F-A3C7-C1F2690B2CD4}" type="slidenum">
              <a:rPr lang="en-US" smtClean="0"/>
              <a:t>3</a:t>
            </a:fld>
            <a:endParaRPr lang="en-US"/>
          </a:p>
        </p:txBody>
      </p:sp>
    </p:spTree>
    <p:extLst>
      <p:ext uri="{BB962C8B-B14F-4D97-AF65-F5344CB8AC3E}">
        <p14:creationId xmlns:p14="http://schemas.microsoft.com/office/powerpoint/2010/main" val="4128139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 &amp; Chunk Options</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
        <p:nvSpPr>
          <p:cNvPr id="4" name="Slide Number Placeholder 3">
            <a:extLst>
              <a:ext uri="{FF2B5EF4-FFF2-40B4-BE49-F238E27FC236}">
                <a16:creationId xmlns:a16="http://schemas.microsoft.com/office/drawing/2014/main" id="{2A95C338-FCB4-4842-A843-3DD3C5AF63B1}"/>
              </a:ext>
            </a:extLst>
          </p:cNvPr>
          <p:cNvSpPr>
            <a:spLocks noGrp="1"/>
          </p:cNvSpPr>
          <p:nvPr>
            <p:ph type="sldNum" sz="quarter" idx="12"/>
          </p:nvPr>
        </p:nvSpPr>
        <p:spPr/>
        <p:txBody>
          <a:bodyPr/>
          <a:lstStyle/>
          <a:p>
            <a:fld id="{FBFEA71B-C421-F54F-A3C7-C1F2690B2CD4}" type="slidenum">
              <a:rPr lang="en-US" smtClean="0"/>
              <a:t>30</a:t>
            </a:fld>
            <a:endParaRPr lang="en-US"/>
          </a:p>
        </p:txBody>
      </p:sp>
    </p:spTree>
    <p:extLst>
      <p:ext uri="{BB962C8B-B14F-4D97-AF65-F5344CB8AC3E}">
        <p14:creationId xmlns:p14="http://schemas.microsoft.com/office/powerpoint/2010/main" val="250047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E739-63EF-BC43-AEA4-8D35AC5F02FB}"/>
              </a:ext>
            </a:extLst>
          </p:cNvPr>
          <p:cNvSpPr>
            <a:spLocks noGrp="1"/>
          </p:cNvSpPr>
          <p:nvPr>
            <p:ph type="title"/>
          </p:nvPr>
        </p:nvSpPr>
        <p:spPr/>
        <p:txBody>
          <a:bodyPr/>
          <a:lstStyle/>
          <a:p>
            <a:r>
              <a:rPr lang="en-US" dirty="0"/>
              <a:t>Chunk options</a:t>
            </a:r>
          </a:p>
        </p:txBody>
      </p:sp>
      <p:pic>
        <p:nvPicPr>
          <p:cNvPr id="4" name="Picture 3">
            <a:extLst>
              <a:ext uri="{FF2B5EF4-FFF2-40B4-BE49-F238E27FC236}">
                <a16:creationId xmlns:a16="http://schemas.microsoft.com/office/drawing/2014/main" id="{FF63CE73-60D6-774B-915E-76E3FD53BF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5725" y="1811450"/>
            <a:ext cx="8580549" cy="5046550"/>
          </a:xfrm>
          <a:prstGeom prst="rect">
            <a:avLst/>
          </a:prstGeom>
        </p:spPr>
      </p:pic>
      <p:sp>
        <p:nvSpPr>
          <p:cNvPr id="3" name="Slide Number Placeholder 2">
            <a:extLst>
              <a:ext uri="{FF2B5EF4-FFF2-40B4-BE49-F238E27FC236}">
                <a16:creationId xmlns:a16="http://schemas.microsoft.com/office/drawing/2014/main" id="{60F3033D-80FC-D149-94E8-F642C0D210B6}"/>
              </a:ext>
            </a:extLst>
          </p:cNvPr>
          <p:cNvSpPr>
            <a:spLocks noGrp="1"/>
          </p:cNvSpPr>
          <p:nvPr>
            <p:ph type="sldNum" sz="quarter" idx="12"/>
          </p:nvPr>
        </p:nvSpPr>
        <p:spPr/>
        <p:txBody>
          <a:bodyPr/>
          <a:lstStyle/>
          <a:p>
            <a:fld id="{FBFEA71B-C421-F54F-A3C7-C1F2690B2CD4}" type="slidenum">
              <a:rPr lang="en-US" smtClean="0"/>
              <a:t>31</a:t>
            </a:fld>
            <a:endParaRPr lang="en-US"/>
          </a:p>
        </p:txBody>
      </p:sp>
    </p:spTree>
    <p:extLst>
      <p:ext uri="{BB962C8B-B14F-4D97-AF65-F5344CB8AC3E}">
        <p14:creationId xmlns:p14="http://schemas.microsoft.com/office/powerpoint/2010/main" val="1211514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
        <p:nvSpPr>
          <p:cNvPr id="4" name="Slide Number Placeholder 3">
            <a:extLst>
              <a:ext uri="{FF2B5EF4-FFF2-40B4-BE49-F238E27FC236}">
                <a16:creationId xmlns:a16="http://schemas.microsoft.com/office/drawing/2014/main" id="{6BAF9A19-5370-E247-9FD9-9200BCC6340B}"/>
              </a:ext>
            </a:extLst>
          </p:cNvPr>
          <p:cNvSpPr>
            <a:spLocks noGrp="1"/>
          </p:cNvSpPr>
          <p:nvPr>
            <p:ph type="sldNum" sz="quarter" idx="12"/>
          </p:nvPr>
        </p:nvSpPr>
        <p:spPr/>
        <p:txBody>
          <a:bodyPr/>
          <a:lstStyle/>
          <a:p>
            <a:fld id="{FBFEA71B-C421-F54F-A3C7-C1F2690B2CD4}" type="slidenum">
              <a:rPr lang="en-US" smtClean="0"/>
              <a:t>32</a:t>
            </a:fld>
            <a:endParaRPr lang="en-US"/>
          </a:p>
        </p:txBody>
      </p:sp>
    </p:spTree>
    <p:extLst>
      <p:ext uri="{BB962C8B-B14F-4D97-AF65-F5344CB8AC3E}">
        <p14:creationId xmlns:p14="http://schemas.microsoft.com/office/powerpoint/2010/main" val="2806467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err="1"/>
              <a:t>docx</a:t>
            </a:r>
            <a:endParaRPr lang="en-US" dirty="0"/>
          </a:p>
          <a:p>
            <a:r>
              <a:rPr lang="en-US" dirty="0"/>
              <a:t>Can also create presentations and dashboards</a:t>
            </a:r>
          </a:p>
          <a:p>
            <a:pPr lvl="1"/>
            <a:r>
              <a:rPr lang="en-US" dirty="0"/>
              <a:t>Including </a:t>
            </a:r>
            <a:r>
              <a:rPr lang="en-US" dirty="0" err="1"/>
              <a:t>Powerpoint</a:t>
            </a:r>
            <a:r>
              <a:rPr lang="en-US" dirty="0"/>
              <a:t> (most recent version of RStudio)</a:t>
            </a:r>
          </a:p>
        </p:txBody>
      </p:sp>
      <p:sp>
        <p:nvSpPr>
          <p:cNvPr id="2" name="Slide Number Placeholder 1">
            <a:extLst>
              <a:ext uri="{FF2B5EF4-FFF2-40B4-BE49-F238E27FC236}">
                <a16:creationId xmlns:a16="http://schemas.microsoft.com/office/drawing/2014/main" id="{EF436256-5E0E-EC4D-9F75-64B0168A5A67}"/>
              </a:ext>
            </a:extLst>
          </p:cNvPr>
          <p:cNvSpPr>
            <a:spLocks noGrp="1"/>
          </p:cNvSpPr>
          <p:nvPr>
            <p:ph type="sldNum" sz="quarter" idx="12"/>
          </p:nvPr>
        </p:nvSpPr>
        <p:spPr/>
        <p:txBody>
          <a:bodyPr/>
          <a:lstStyle/>
          <a:p>
            <a:fld id="{FBFEA71B-C421-F54F-A3C7-C1F2690B2CD4}" type="slidenum">
              <a:rPr lang="en-US" smtClean="0"/>
              <a:t>33</a:t>
            </a:fld>
            <a:endParaRPr lang="en-US"/>
          </a:p>
        </p:txBody>
      </p:sp>
    </p:spTree>
    <p:extLst>
      <p:ext uri="{BB962C8B-B14F-4D97-AF65-F5344CB8AC3E}">
        <p14:creationId xmlns:p14="http://schemas.microsoft.com/office/powerpoint/2010/main" val="1111292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E122-23A1-7A4F-B78B-EFB893686E7C}"/>
              </a:ext>
            </a:extLst>
          </p:cNvPr>
          <p:cNvSpPr>
            <a:spLocks noGrp="1"/>
          </p:cNvSpPr>
          <p:nvPr>
            <p:ph type="title"/>
          </p:nvPr>
        </p:nvSpPr>
        <p:spPr/>
        <p:txBody>
          <a:bodyPr/>
          <a:lstStyle/>
          <a:p>
            <a:r>
              <a:rPr lang="en-US" dirty="0"/>
              <a:t>Creating a pdf report</a:t>
            </a:r>
          </a:p>
        </p:txBody>
      </p:sp>
      <p:sp>
        <p:nvSpPr>
          <p:cNvPr id="3" name="Content Placeholder 2">
            <a:extLst>
              <a:ext uri="{FF2B5EF4-FFF2-40B4-BE49-F238E27FC236}">
                <a16:creationId xmlns:a16="http://schemas.microsoft.com/office/drawing/2014/main" id="{8417E0F8-7A50-2343-A58B-11EDBF479417}"/>
              </a:ext>
            </a:extLst>
          </p:cNvPr>
          <p:cNvSpPr>
            <a:spLocks noGrp="1"/>
          </p:cNvSpPr>
          <p:nvPr>
            <p:ph idx="1"/>
          </p:nvPr>
        </p:nvSpPr>
        <p:spPr/>
        <p:txBody>
          <a:bodyPr/>
          <a:lstStyle/>
          <a:p>
            <a:r>
              <a:rPr lang="en-US" dirty="0"/>
              <a:t>R &amp; RStudio require additional packages to create a nicely formatted pdf report</a:t>
            </a:r>
          </a:p>
          <a:p>
            <a:r>
              <a:rPr lang="en-US" dirty="0"/>
              <a:t>Behind the scenes, R will use a markup language called LaTeX to turn your markdown into the pdf</a:t>
            </a:r>
          </a:p>
          <a:p>
            <a:r>
              <a:rPr lang="en-US" dirty="0"/>
              <a:t>Install the </a:t>
            </a:r>
            <a:r>
              <a:rPr lang="en-US" dirty="0" err="1"/>
              <a:t>tinytex</a:t>
            </a:r>
            <a:r>
              <a:rPr lang="en-US" dirty="0"/>
              <a:t> package with the following commands:</a:t>
            </a:r>
          </a:p>
          <a:p>
            <a:pPr lvl="1"/>
            <a:r>
              <a:rPr lang="en-US" dirty="0" err="1"/>
              <a:t>install.packages</a:t>
            </a:r>
            <a:r>
              <a:rPr lang="en-US" dirty="0"/>
              <a:t>('</a:t>
            </a:r>
            <a:r>
              <a:rPr lang="en-US" dirty="0" err="1"/>
              <a:t>tinytex</a:t>
            </a:r>
            <a:r>
              <a:rPr lang="en-US" dirty="0"/>
              <a:t>’) </a:t>
            </a:r>
          </a:p>
          <a:p>
            <a:pPr lvl="1"/>
            <a:r>
              <a:rPr lang="en-US" dirty="0" err="1"/>
              <a:t>tinytex</a:t>
            </a:r>
            <a:r>
              <a:rPr lang="en-US" dirty="0"/>
              <a:t>::</a:t>
            </a:r>
            <a:r>
              <a:rPr lang="en-US" dirty="0" err="1"/>
              <a:t>install_tinytex</a:t>
            </a:r>
            <a:r>
              <a:rPr lang="en-US" dirty="0"/>
              <a:t>()</a:t>
            </a:r>
          </a:p>
        </p:txBody>
      </p:sp>
      <p:sp>
        <p:nvSpPr>
          <p:cNvPr id="4" name="Slide Number Placeholder 3">
            <a:extLst>
              <a:ext uri="{FF2B5EF4-FFF2-40B4-BE49-F238E27FC236}">
                <a16:creationId xmlns:a16="http://schemas.microsoft.com/office/drawing/2014/main" id="{8FEC118B-215A-5E4C-8996-CBE7935AA848}"/>
              </a:ext>
            </a:extLst>
          </p:cNvPr>
          <p:cNvSpPr>
            <a:spLocks noGrp="1"/>
          </p:cNvSpPr>
          <p:nvPr>
            <p:ph type="sldNum" sz="quarter" idx="12"/>
          </p:nvPr>
        </p:nvSpPr>
        <p:spPr/>
        <p:txBody>
          <a:bodyPr/>
          <a:lstStyle/>
          <a:p>
            <a:fld id="{FBFEA71B-C421-F54F-A3C7-C1F2690B2CD4}" type="slidenum">
              <a:rPr lang="en-US" smtClean="0"/>
              <a:t>34</a:t>
            </a:fld>
            <a:endParaRPr lang="en-US"/>
          </a:p>
        </p:txBody>
      </p:sp>
    </p:spTree>
    <p:extLst>
      <p:ext uri="{BB962C8B-B14F-4D97-AF65-F5344CB8AC3E}">
        <p14:creationId xmlns:p14="http://schemas.microsoft.com/office/powerpoint/2010/main" val="2253571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FontTx/>
              <a:buAutoNum type="arabicPeriod"/>
            </a:pPr>
            <a:r>
              <a:rPr lang="en-US" sz="3200" dirty="0"/>
              <a:t>Understand why reproducible reporting is important</a:t>
            </a:r>
          </a:p>
          <a:p>
            <a:pPr marL="514350" indent="-514350">
              <a:buAutoNum type="arabicPeriod"/>
            </a:pPr>
            <a:r>
              <a:rPr lang="en-US" sz="3200" dirty="0"/>
              <a:t>Learn to work within R Markdown for reproducible reports</a:t>
            </a:r>
          </a:p>
          <a:p>
            <a:pPr marL="514350" indent="-514350">
              <a:buAutoNum type="arabicPeriod"/>
            </a:pPr>
            <a:endParaRPr lang="en-US" sz="3200" dirty="0"/>
          </a:p>
          <a:p>
            <a:r>
              <a:rPr lang="en-US" sz="4000" dirty="0"/>
              <a:t>Objectives</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
        <p:nvSpPr>
          <p:cNvPr id="3" name="Slide Number Placeholder 2">
            <a:extLst>
              <a:ext uri="{FF2B5EF4-FFF2-40B4-BE49-F238E27FC236}">
                <a16:creationId xmlns:a16="http://schemas.microsoft.com/office/drawing/2014/main" id="{6D97CA67-A061-4E4A-B557-24EB6C1548D3}"/>
              </a:ext>
            </a:extLst>
          </p:cNvPr>
          <p:cNvSpPr>
            <a:spLocks noGrp="1"/>
          </p:cNvSpPr>
          <p:nvPr>
            <p:ph type="sldNum" sz="quarter" idx="12"/>
          </p:nvPr>
        </p:nvSpPr>
        <p:spPr/>
        <p:txBody>
          <a:bodyPr/>
          <a:lstStyle/>
          <a:p>
            <a:fld id="{FBFEA71B-C421-F54F-A3C7-C1F2690B2CD4}" type="slidenum">
              <a:rPr lang="en-US" smtClean="0"/>
              <a:t>35</a:t>
            </a:fld>
            <a:endParaRPr lang="en-US"/>
          </a:p>
        </p:txBody>
      </p:sp>
    </p:spTree>
    <p:extLst>
      <p:ext uri="{BB962C8B-B14F-4D97-AF65-F5344CB8AC3E}">
        <p14:creationId xmlns:p14="http://schemas.microsoft.com/office/powerpoint/2010/main" val="1116015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4</a:t>
            </a:fld>
            <a:endParaRPr lang="en-US"/>
          </a:p>
        </p:txBody>
      </p:sp>
    </p:spTree>
    <p:extLst>
      <p:ext uri="{BB962C8B-B14F-4D97-AF65-F5344CB8AC3E}">
        <p14:creationId xmlns:p14="http://schemas.microsoft.com/office/powerpoint/2010/main" val="3584786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a:xfrm>
            <a:off x="1024128" y="2007035"/>
            <a:ext cx="9720072" cy="4293054"/>
          </a:xfrm>
        </p:spPr>
        <p:txBody>
          <a:bodyPr>
            <a:normAutofit fontScale="92500"/>
          </a:bodyPr>
          <a:lstStyle/>
          <a:p>
            <a:pPr marL="914400" indent="-914400">
              <a:buClr>
                <a:schemeClr val="accent4">
                  <a:lumMod val="75000"/>
                </a:schemeClr>
              </a:buClr>
              <a:buFont typeface="+mj-lt"/>
              <a:buAutoNum type="arabicPeriod"/>
            </a:pPr>
            <a:r>
              <a:rPr lang="en-US" dirty="0"/>
              <a:t>List 3 benefits of doing data analysis using spreadsheet software like Microsoft Excel</a:t>
            </a:r>
          </a:p>
          <a:p>
            <a:pPr marL="914400" indent="-914400">
              <a:buClr>
                <a:schemeClr val="accent4">
                  <a:lumMod val="75000"/>
                </a:schemeClr>
              </a:buClr>
              <a:buFont typeface="+mj-lt"/>
              <a:buAutoNum type="arabicPeriod"/>
            </a:pPr>
            <a:r>
              <a:rPr lang="en-US" dirty="0"/>
              <a:t>List 3 drawbacks/problems with doing data analysis using spreadsheet software like Microsoft Excel </a:t>
            </a:r>
          </a:p>
          <a:p>
            <a:endParaRPr lang="en-US" dirty="0"/>
          </a:p>
        </p:txBody>
      </p:sp>
      <p:sp>
        <p:nvSpPr>
          <p:cNvPr id="4" name="Slide Number Placeholder 3">
            <a:extLst>
              <a:ext uri="{FF2B5EF4-FFF2-40B4-BE49-F238E27FC236}">
                <a16:creationId xmlns:a16="http://schemas.microsoft.com/office/drawing/2014/main" id="{CE7B2004-DDE3-5D49-BA59-FBA1D7D1E0B8}"/>
              </a:ext>
            </a:extLst>
          </p:cNvPr>
          <p:cNvSpPr>
            <a:spLocks noGrp="1"/>
          </p:cNvSpPr>
          <p:nvPr>
            <p:ph type="sldNum" sz="quarter" idx="12"/>
          </p:nvPr>
        </p:nvSpPr>
        <p:spPr/>
        <p:txBody>
          <a:bodyPr/>
          <a:lstStyle/>
          <a:p>
            <a:fld id="{FBFEA71B-C421-F54F-A3C7-C1F2690B2CD4}" type="slidenum">
              <a:rPr lang="en-US" smtClean="0"/>
              <a:t>5</a:t>
            </a:fld>
            <a:endParaRPr lang="en-US"/>
          </a:p>
        </p:txBody>
      </p:sp>
    </p:spTree>
    <p:extLst>
      <p:ext uri="{BB962C8B-B14F-4D97-AF65-F5344CB8AC3E}">
        <p14:creationId xmlns:p14="http://schemas.microsoft.com/office/powerpoint/2010/main" val="1170367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
        <p:nvSpPr>
          <p:cNvPr id="4" name="Slide Number Placeholder 3">
            <a:extLst>
              <a:ext uri="{FF2B5EF4-FFF2-40B4-BE49-F238E27FC236}">
                <a16:creationId xmlns:a16="http://schemas.microsoft.com/office/drawing/2014/main" id="{520CAA86-22B0-A740-8574-9ADE98C4D429}"/>
              </a:ext>
            </a:extLst>
          </p:cNvPr>
          <p:cNvSpPr>
            <a:spLocks noGrp="1"/>
          </p:cNvSpPr>
          <p:nvPr>
            <p:ph type="sldNum" sz="quarter" idx="12"/>
          </p:nvPr>
        </p:nvSpPr>
        <p:spPr/>
        <p:txBody>
          <a:bodyPr/>
          <a:lstStyle/>
          <a:p>
            <a:fld id="{FBFEA71B-C421-F54F-A3C7-C1F2690B2CD4}" type="slidenum">
              <a:rPr lang="en-US" smtClean="0"/>
              <a:t>7</a:t>
            </a:fld>
            <a:endParaRPr lang="en-US"/>
          </a:p>
        </p:txBody>
      </p:sp>
    </p:spTree>
    <p:extLst>
      <p:ext uri="{BB962C8B-B14F-4D97-AF65-F5344CB8AC3E}">
        <p14:creationId xmlns:p14="http://schemas.microsoft.com/office/powerpoint/2010/main" val="816370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fontScale="77500" lnSpcReduction="20000"/>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
        <p:nvSpPr>
          <p:cNvPr id="4" name="Slide Number Placeholder 3">
            <a:extLst>
              <a:ext uri="{FF2B5EF4-FFF2-40B4-BE49-F238E27FC236}">
                <a16:creationId xmlns:a16="http://schemas.microsoft.com/office/drawing/2014/main" id="{D03BD344-E614-F44C-98AF-DB87329EBC8D}"/>
              </a:ext>
            </a:extLst>
          </p:cNvPr>
          <p:cNvSpPr>
            <a:spLocks noGrp="1"/>
          </p:cNvSpPr>
          <p:nvPr>
            <p:ph type="sldNum" sz="quarter" idx="12"/>
          </p:nvPr>
        </p:nvSpPr>
        <p:spPr/>
        <p:txBody>
          <a:bodyPr/>
          <a:lstStyle/>
          <a:p>
            <a:fld id="{FBFEA71B-C421-F54F-A3C7-C1F2690B2CD4}" type="slidenum">
              <a:rPr lang="en-US" smtClean="0"/>
              <a:t>8</a:t>
            </a:fld>
            <a:endParaRPr lang="en-US"/>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
        <p:nvSpPr>
          <p:cNvPr id="6" name="Slide Number Placeholder 5">
            <a:extLst>
              <a:ext uri="{FF2B5EF4-FFF2-40B4-BE49-F238E27FC236}">
                <a16:creationId xmlns:a16="http://schemas.microsoft.com/office/drawing/2014/main" id="{D97A6A89-6548-0A4B-88E3-9534B8F9DC65}"/>
              </a:ext>
            </a:extLst>
          </p:cNvPr>
          <p:cNvSpPr>
            <a:spLocks noGrp="1"/>
          </p:cNvSpPr>
          <p:nvPr>
            <p:ph type="sldNum" sz="quarter" idx="12"/>
          </p:nvPr>
        </p:nvSpPr>
        <p:spPr/>
        <p:txBody>
          <a:bodyPr/>
          <a:lstStyle/>
          <a:p>
            <a:fld id="{FBFEA71B-C421-F54F-A3C7-C1F2690B2CD4}" type="slidenum">
              <a:rPr lang="en-US" smtClean="0"/>
              <a:t>9</a:t>
            </a:fld>
            <a:endParaRPr lang="en-US"/>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4729</TotalTime>
  <Words>1964</Words>
  <Application>Microsoft Macintosh PowerPoint</Application>
  <PresentationFormat>Widescreen</PresentationFormat>
  <Paragraphs>275</Paragraphs>
  <Slides>35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Monaco</vt:lpstr>
      <vt:lpstr>Tw Cen MT</vt:lpstr>
      <vt:lpstr>Tw Cen MT Condensed</vt:lpstr>
      <vt:lpstr>Wingdings</vt:lpstr>
      <vt:lpstr>Wingdings 3</vt:lpstr>
      <vt:lpstr>Integral</vt:lpstr>
      <vt:lpstr>Reproducible Reporting  </vt:lpstr>
      <vt:lpstr>PowerPoint Presentation</vt:lpstr>
      <vt:lpstr>PowerPoint Presentation</vt:lpstr>
      <vt:lpstr>Typical Data Science Pipeline</vt:lpstr>
      <vt:lpstr>Your Turn #1</vt:lpstr>
      <vt:lpstr>Why is reproducibility important? </vt:lpstr>
      <vt:lpstr>Replication vs Reproduction</vt:lpstr>
      <vt:lpstr>Case</vt:lpstr>
      <vt:lpstr>Point-and-Click Is Not Reproducible</vt:lpstr>
      <vt:lpstr>Why YOU Should Do Data Analysis Reproducibly</vt:lpstr>
      <vt:lpstr>Using R for Reproducibility</vt:lpstr>
      <vt:lpstr>Using R Markdown to Support Reproducibility </vt:lpstr>
      <vt:lpstr>PowerPoint Presentation</vt:lpstr>
      <vt:lpstr>Header</vt:lpstr>
      <vt:lpstr>Text</vt:lpstr>
      <vt:lpstr>PowerPoint Presentation</vt:lpstr>
      <vt:lpstr>Your Turn #2</vt:lpstr>
      <vt:lpstr>PowerPoint Presentation</vt:lpstr>
      <vt:lpstr>PowerPoint Presentation</vt:lpstr>
      <vt:lpstr>PowerPoint Presentation</vt:lpstr>
      <vt:lpstr>Your Turn #2</vt:lpstr>
      <vt:lpstr>Code chunks</vt:lpstr>
      <vt:lpstr>PowerPoint Presentation</vt:lpstr>
      <vt:lpstr>Your Turn #3</vt:lpstr>
      <vt:lpstr>PowerPoint Presentation</vt:lpstr>
      <vt:lpstr>PowerPoint Presentation</vt:lpstr>
      <vt:lpstr>PowerPoint Presentation</vt:lpstr>
      <vt:lpstr>What Else? </vt:lpstr>
      <vt:lpstr>Why name Code Chunks?</vt:lpstr>
      <vt:lpstr>“Setup” Chunk &amp; Chunk Options</vt:lpstr>
      <vt:lpstr>Chunk options</vt:lpstr>
      <vt:lpstr>Keyboard Shortcuts</vt:lpstr>
      <vt:lpstr>Multiple Output Formats are Available</vt:lpstr>
      <vt:lpstr>Creating a pdf report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44</cp:revision>
  <cp:lastPrinted>2019-04-19T05:58:35Z</cp:lastPrinted>
  <dcterms:created xsi:type="dcterms:W3CDTF">2019-04-18T16:34:04Z</dcterms:created>
  <dcterms:modified xsi:type="dcterms:W3CDTF">2020-07-14T21:17:44Z</dcterms:modified>
</cp:coreProperties>
</file>